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548" r:id="rId2"/>
    <p:sldId id="364" r:id="rId3"/>
    <p:sldId id="569" r:id="rId4"/>
    <p:sldId id="538" r:id="rId5"/>
    <p:sldId id="481" r:id="rId6"/>
    <p:sldId id="477" r:id="rId7"/>
    <p:sldId id="486" r:id="rId8"/>
    <p:sldId id="539" r:id="rId9"/>
    <p:sldId id="545" r:id="rId10"/>
    <p:sldId id="570" r:id="rId11"/>
    <p:sldId id="540" r:id="rId12"/>
    <p:sldId id="561" r:id="rId13"/>
    <p:sldId id="542" r:id="rId14"/>
    <p:sldId id="544" r:id="rId15"/>
    <p:sldId id="556" r:id="rId16"/>
    <p:sldId id="495" r:id="rId17"/>
    <p:sldId id="496" r:id="rId18"/>
    <p:sldId id="557" r:id="rId19"/>
    <p:sldId id="534" r:id="rId20"/>
    <p:sldId id="571" r:id="rId21"/>
    <p:sldId id="562" r:id="rId22"/>
    <p:sldId id="568" r:id="rId23"/>
    <p:sldId id="348" r:id="rId24"/>
    <p:sldId id="567" r:id="rId25"/>
    <p:sldId id="563" r:id="rId26"/>
    <p:sldId id="541" r:id="rId27"/>
    <p:sldId id="558" r:id="rId28"/>
    <p:sldId id="559" r:id="rId29"/>
  </p:sldIdLst>
  <p:sldSz cx="9906000" cy="6858000" type="A4"/>
  <p:notesSz cx="6854825" cy="97488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clrMru>
    <a:srgbClr val="B20308"/>
    <a:srgbClr val="D10000"/>
    <a:srgbClr val="003399"/>
    <a:srgbClr val="000099"/>
    <a:srgbClr val="0033CC"/>
    <a:srgbClr val="DDDDDD"/>
    <a:srgbClr val="C0C0C0"/>
    <a:srgbClr val="99D1D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653" autoAdjust="0"/>
    <p:restoredTop sz="94521" autoAdjust="0"/>
  </p:normalViewPr>
  <p:slideViewPr>
    <p:cSldViewPr>
      <p:cViewPr varScale="1">
        <p:scale>
          <a:sx n="192" d="100"/>
          <a:sy n="192" d="100"/>
        </p:scale>
        <p:origin x="-240" y="-11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6" y="0"/>
            <a:ext cx="29702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2598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6" y="9259888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CC25B2-6493-DA4F-B5C1-05C300909EDC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66582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2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7400" y="763588"/>
            <a:ext cx="5281613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8199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6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96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B58E28-6A3A-4743-8387-AB780AADBEE1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2076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5pPr>
            <a:lvl6pPr marL="4572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6pPr>
            <a:lvl7pPr marL="9144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7pPr>
            <a:lvl8pPr marL="1371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8pPr>
            <a:lvl9pPr marL="18288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9pPr>
          </a:lstStyle>
          <a:p>
            <a:pPr eaLnBrk="1" hangingPunct="1"/>
            <a:fld id="{597AE4F6-D6A0-234F-B03A-333B898A653C}" type="slidenum">
              <a:rPr lang="da-DK" sz="1200">
                <a:latin typeface="Arial" charset="0"/>
              </a:rPr>
              <a:pPr eaLnBrk="1" hangingPunct="1"/>
              <a:t>6</a:t>
            </a:fld>
            <a:endParaRPr lang="da-DK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731838"/>
            <a:ext cx="5276850" cy="3654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E87577-FCE3-514D-A8B7-3139F05E7831}" type="slidenum">
              <a:rPr lang="da-DK" smtClean="0"/>
              <a:pPr>
                <a:defRPr/>
              </a:pPr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7047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88988" y="731838"/>
            <a:ext cx="5276850" cy="3654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E87577-FCE3-514D-A8B7-3139F05E7831}" type="slidenum">
              <a:rPr lang="da-DK" smtClean="0"/>
              <a:pPr>
                <a:defRPr/>
              </a:pPr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704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4" name="Rectangle 3"/>
          <p:cNvSpPr/>
          <p:nvPr userDrawn="1"/>
        </p:nvSpPr>
        <p:spPr>
          <a:xfrm>
            <a:off x="0" y="1524001"/>
            <a:ext cx="9906000" cy="403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Picture 5" descr="Logoeffekt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1201" y="762000"/>
            <a:ext cx="7829267" cy="481184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533400" y="1600200"/>
            <a:ext cx="8915400" cy="3810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752601"/>
            <a:ext cx="84201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4290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pic>
        <p:nvPicPr>
          <p:cNvPr id="5" name="Picture 4" descr="blade_h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9001" y="1447801"/>
            <a:ext cx="3040379" cy="44538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28774"/>
            <a:ext cx="8915400" cy="3933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95301" y="228600"/>
            <a:ext cx="69723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287178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1371601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br>
              <a:rPr lang="en-US" smtClean="0"/>
            </a:b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447800"/>
            <a:ext cx="4381500" cy="4038600"/>
          </a:xfrm>
          <a:solidFill>
            <a:schemeClr val="accent2"/>
          </a:solidFill>
        </p:spPr>
        <p:txBody>
          <a:bodyPr/>
          <a:lstStyle>
            <a:lvl1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447800"/>
            <a:ext cx="4381500" cy="4038600"/>
          </a:xfrm>
          <a:solidFill>
            <a:schemeClr val="accent3"/>
          </a:solidFill>
        </p:spPr>
        <p:txBody>
          <a:bodyPr/>
          <a:lstStyle>
            <a:lvl1pPr>
              <a:buClr>
                <a:schemeClr val="accent2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 sz="2400"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 sz="2000"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 sz="1800"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428750"/>
            <a:ext cx="43767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068512"/>
            <a:ext cx="4376737" cy="3646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428750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068512"/>
            <a:ext cx="4378325" cy="36464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ad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04800" y="990601"/>
            <a:ext cx="3016974" cy="4419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93700"/>
            <a:ext cx="3259138" cy="977900"/>
          </a:xfrm>
          <a:solidFill>
            <a:schemeClr val="accent2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1371601"/>
            <a:ext cx="5537200" cy="4191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371601"/>
            <a:ext cx="3259138" cy="4191000"/>
          </a:xfrm>
          <a:solidFill>
            <a:schemeClr val="accent3"/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ade_h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9001" y="1447801"/>
            <a:ext cx="3040379" cy="445389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00200" y="45720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600200" y="612775"/>
            <a:ext cx="5943600" cy="3883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181600"/>
            <a:ext cx="5943600" cy="533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00200" y="45720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1600200" y="612775"/>
            <a:ext cx="5943600" cy="3883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181600"/>
            <a:ext cx="5943600" cy="533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1" y="228600"/>
            <a:ext cx="6972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</a:t>
            </a:r>
            <a:br>
              <a:rPr lang="da-DK"/>
            </a:br>
            <a:r>
              <a:rPr lang="da-DK"/>
              <a:t>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8775"/>
            <a:ext cx="8915400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</a:t>
            </a:r>
            <a:r>
              <a:rPr lang="da-DK" dirty="0" smtClean="0"/>
              <a:t>redigere </a:t>
            </a:r>
            <a:r>
              <a:rPr lang="da-DK" dirty="0"/>
              <a:t>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4586287" y="3090863"/>
            <a:ext cx="990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1" name="Text Box 26"/>
          <p:cNvSpPr txBox="1">
            <a:spLocks noChangeArrowheads="1"/>
          </p:cNvSpPr>
          <p:nvPr userDrawn="1"/>
        </p:nvSpPr>
        <p:spPr bwMode="auto">
          <a:xfrm>
            <a:off x="5943601" y="6611780"/>
            <a:ext cx="35115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prstTxWarp prst="textNoShape">
              <a:avLst/>
            </a:prstTxWarp>
            <a:spAutoFit/>
          </a:bodyPr>
          <a:lstStyle/>
          <a:p>
            <a:pPr algn="r"/>
            <a:r>
              <a:rPr lang="da-DK" sz="1000" b="0" i="0">
                <a:solidFill>
                  <a:schemeClr val="bg1"/>
                </a:solidFill>
                <a:latin typeface="AU Passata"/>
                <a:cs typeface="AU Passata Light"/>
              </a:rPr>
              <a:t>Anden</a:t>
            </a:r>
            <a:r>
              <a:rPr lang="da-DK" sz="1000" b="0" i="0" baseline="0">
                <a:solidFill>
                  <a:schemeClr val="bg1"/>
                </a:solidFill>
                <a:latin typeface="AU Passata"/>
                <a:cs typeface="AU Passata Light"/>
              </a:rPr>
              <a:t> information</a:t>
            </a:r>
            <a:endParaRPr lang="da-DK" sz="1000" b="0" i="0">
              <a:solidFill>
                <a:schemeClr val="bg1"/>
              </a:solidFill>
              <a:latin typeface="AU Passata"/>
              <a:cs typeface="AU Passata Ligh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678000"/>
            <a:ext cx="9906000" cy="18000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5529064" y="6165304"/>
            <a:ext cx="40022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0">
            <a:prstTxWarp prst="textNoShape">
              <a:avLst/>
            </a:prstTxWarp>
            <a:spAutoFit/>
          </a:bodyPr>
          <a:lstStyle/>
          <a:p>
            <a:pPr algn="r"/>
            <a:r>
              <a:rPr lang="en-GB" sz="800" b="0" i="0" dirty="0" smtClean="0">
                <a:solidFill>
                  <a:srgbClr val="003399"/>
                </a:solidFill>
                <a:latin typeface="AU Passata"/>
                <a:cs typeface="AU Passata"/>
              </a:rPr>
              <a:t>Michael E. Caspersen</a:t>
            </a:r>
          </a:p>
          <a:p>
            <a:pPr algn="r"/>
            <a:r>
              <a:rPr lang="en-GB" sz="800" b="0" i="0" baseline="0" noProof="0" dirty="0" smtClean="0">
                <a:solidFill>
                  <a:srgbClr val="003399"/>
                </a:solidFill>
                <a:latin typeface="AU Passata"/>
                <a:cs typeface="AU Passata"/>
              </a:rPr>
              <a:t>New Ways of Teaching, #</a:t>
            </a:r>
            <a:fld id="{1F263A64-F0CB-234B-AAC8-D697671C8070}" type="slidenum">
              <a:rPr lang="en-GB" sz="800" b="0" i="0" baseline="0" noProof="0" smtClean="0">
                <a:solidFill>
                  <a:srgbClr val="003399"/>
                </a:solidFill>
                <a:latin typeface="AU Passata"/>
                <a:cs typeface="AU Passata"/>
              </a:rPr>
              <a:pPr algn="r"/>
              <a:t>‹#›</a:t>
            </a:fld>
            <a:endParaRPr lang="en-GB" sz="800" b="0" i="0" baseline="0" noProof="0" dirty="0" smtClean="0">
              <a:solidFill>
                <a:srgbClr val="003399"/>
              </a:solidFill>
              <a:latin typeface="AU Passata"/>
              <a:cs typeface="AU Passata"/>
            </a:endParaRPr>
          </a:p>
          <a:p>
            <a:pPr algn="r"/>
            <a:r>
              <a:rPr lang="en-GB" sz="800" b="0" i="0" baseline="0" noProof="0" dirty="0" smtClean="0">
                <a:solidFill>
                  <a:srgbClr val="003399"/>
                </a:solidFill>
                <a:latin typeface="AU Passata"/>
                <a:cs typeface="AU Passata"/>
              </a:rPr>
              <a:t>CS Retreat, 16 March 2015</a:t>
            </a:r>
            <a:endParaRPr lang="en-GB" sz="800" b="0" i="0" noProof="0" dirty="0">
              <a:solidFill>
                <a:srgbClr val="003399"/>
              </a:solidFill>
              <a:latin typeface="AU Passata"/>
              <a:cs typeface="AU Passata"/>
            </a:endParaRPr>
          </a:p>
        </p:txBody>
      </p:sp>
      <p:pic>
        <p:nvPicPr>
          <p:cNvPr id="14" name="Picture 13" descr="CSE_LOGOTYPE_RGB_WORD_600.pn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924802" y="228601"/>
            <a:ext cx="1507390" cy="914859"/>
          </a:xfrm>
          <a:prstGeom prst="rect">
            <a:avLst/>
          </a:prstGeom>
        </p:spPr>
      </p:pic>
      <p:pic>
        <p:nvPicPr>
          <p:cNvPr id="12" name="Picture 11" descr="AU-STlogo_blaa_engelsk.pdf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95052" y="6093296"/>
            <a:ext cx="4025900" cy="60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ts val="3800"/>
        </a:lnSpc>
        <a:spcBef>
          <a:spcPct val="0"/>
        </a:spcBef>
        <a:spcAft>
          <a:spcPct val="0"/>
        </a:spcAft>
        <a:defRPr sz="3600" b="1" i="0">
          <a:solidFill>
            <a:srgbClr val="003399"/>
          </a:solidFill>
          <a:latin typeface="AU Passata"/>
          <a:ea typeface="+mj-ea"/>
          <a:cs typeface="AU Passata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3399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-65" charset="2"/>
        <a:buChar char="§"/>
        <a:defRPr sz="2800" b="0" i="0">
          <a:solidFill>
            <a:schemeClr val="tx1"/>
          </a:solidFill>
          <a:latin typeface="AU Passata"/>
          <a:ea typeface="+mn-ea"/>
          <a:cs typeface="AU Passat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-65" charset="2"/>
        <a:buChar char="§"/>
        <a:defRPr sz="2400" b="0" i="0">
          <a:solidFill>
            <a:schemeClr val="tx1"/>
          </a:solidFill>
          <a:latin typeface="AU Passata"/>
          <a:ea typeface="ＭＳ Ｐゴシック" pitchFamily="-65" charset="-128"/>
          <a:cs typeface="AU Passat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-65" charset="2"/>
        <a:buChar char="§"/>
        <a:defRPr sz="2000" b="0" i="0">
          <a:solidFill>
            <a:schemeClr val="tx1"/>
          </a:solidFill>
          <a:latin typeface="AU Passata"/>
          <a:ea typeface="ＭＳ Ｐゴシック" pitchFamily="-65" charset="-128"/>
          <a:cs typeface="AU Passat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-65" charset="2"/>
        <a:buChar char="§"/>
        <a:defRPr sz="1600" b="0" i="0">
          <a:solidFill>
            <a:schemeClr val="tx1"/>
          </a:solidFill>
          <a:latin typeface="AU Passata"/>
          <a:ea typeface="ＭＳ Ｐゴシック" pitchFamily="-65" charset="-128"/>
          <a:cs typeface="AU Passat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-65" charset="2"/>
        <a:buChar char="§"/>
        <a:defRPr sz="1600" b="0" i="0">
          <a:solidFill>
            <a:schemeClr val="tx1"/>
          </a:solidFill>
          <a:latin typeface="AU Passata"/>
          <a:ea typeface="ＭＳ Ｐゴシック" pitchFamily="-65" charset="-128"/>
          <a:cs typeface="AU Passat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hyperlink" Target="http://derekbruff.org" TargetMode="External"/><Relationship Id="rId7" Type="http://schemas.openxmlformats.org/officeDocument/2006/relationships/image" Target="../media/image13.tiff"/><Relationship Id="rId8" Type="http://schemas.openxmlformats.org/officeDocument/2006/relationships/hyperlink" Target="http://www.cwsei.ubc.ca/resources/clickers.htm" TargetMode="External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emf"/><Relationship Id="rId9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ag.org/content/332/6031/862.abstract" TargetMode="External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2" Type="http://schemas.openxmlformats.org/officeDocument/2006/relationships/hyperlink" Target="http://cse.au.dk/science-media-lab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books.google.dk/books?id=lOM-AAAAYAAJ&amp;pg=PA68&amp;lpg=PA68&amp;dq=samuel+johnson+lectures+were+once+useful&amp;source=bl&amp;ots=ongnHxLbaI&amp;sig=i4LzJl98p9ycO0yJuKiTWzkmMtk&amp;hl=en&amp;sa=X&amp;ei=xG0FVe_0CuOcygPj8YDADw&amp;ved=0CCoQ6AEwAg%23v=onepage&amp;q=samuel%20johnson%20lectures%20were%20once%20useful&amp;f=false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hyperlink" Target="http://cse.au.dk/en/frontiers-in-science-education/frontiers-in-science-teaching-2012/videos/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hyperlink" Target="https://www.youtube.com/watch?v=_QOsz4AaZ2k" TargetMode="External"/><Relationship Id="rId6" Type="http://schemas.openxmlformats.org/officeDocument/2006/relationships/image" Target="../media/image40.png"/><Relationship Id="rId7" Type="http://schemas.openxmlformats.org/officeDocument/2006/relationships/hyperlink" Target="http://cse.au.dk/forskning/projekter/stream/" TargetMode="External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cse.au.dk/forskning/projekter/stream/" TargetMode="External"/><Relationship Id="rId3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emf"/><Relationship Id="rId3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hyperlink" Target="http://www3.veduca.com.br" TargetMode="External"/><Relationship Id="rId12" Type="http://schemas.openxmlformats.org/officeDocument/2006/relationships/hyperlink" Target="http://en.wikipedia.org/wiki/Khan_Academy" TargetMode="External"/><Relationship Id="rId13" Type="http://schemas.openxmlformats.org/officeDocument/2006/relationships/hyperlink" Target="http://en.wikipedia.org/wiki/Peer_to_Peer_University" TargetMode="External"/><Relationship Id="rId14" Type="http://schemas.openxmlformats.org/officeDocument/2006/relationships/hyperlink" Target="http://en.wikipedia.org/wiki/Course_Hero" TargetMode="External"/><Relationship Id="rId15" Type="http://schemas.openxmlformats.org/officeDocument/2006/relationships/hyperlink" Target="http://en.wikipedia.org/wiki/Udemy" TargetMode="Externa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2" Type="http://schemas.openxmlformats.org/officeDocument/2006/relationships/hyperlink" Target="http://en.wikipedia.org/wiki/Massive_open_online_course" TargetMode="External"/><Relationship Id="rId3" Type="http://schemas.openxmlformats.org/officeDocument/2006/relationships/hyperlink" Target="http://en.wikipedia.org/wiki/Coursera" TargetMode="External"/><Relationship Id="rId4" Type="http://schemas.openxmlformats.org/officeDocument/2006/relationships/hyperlink" Target="http://en.wikipedia.org/wiki/Udacity" TargetMode="External"/><Relationship Id="rId5" Type="http://schemas.openxmlformats.org/officeDocument/2006/relationships/hyperlink" Target="http://en.wikipedia.org/wiki/EdX" TargetMode="External"/><Relationship Id="rId6" Type="http://schemas.openxmlformats.org/officeDocument/2006/relationships/hyperlink" Target="http://en.wikipedia.org/wiki/FutureLearn" TargetMode="External"/><Relationship Id="rId7" Type="http://schemas.openxmlformats.org/officeDocument/2006/relationships/hyperlink" Target="http://en.wikipedia.org/wiki/Iversity" TargetMode="External"/><Relationship Id="rId8" Type="http://schemas.openxmlformats.org/officeDocument/2006/relationships/hyperlink" Target="http://www.openuped.eu" TargetMode="External"/><Relationship Id="rId9" Type="http://schemas.openxmlformats.org/officeDocument/2006/relationships/hyperlink" Target="http://www.france-universite-numerique.fr" TargetMode="External"/><Relationship Id="rId10" Type="http://schemas.openxmlformats.org/officeDocument/2006/relationships/hyperlink" Target="https://www.open2study.com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politiken.dk/indland/uddannelse/ECE2500636/studerende-hygger-sig-med-netspil-og-facebook-under-forelaesninger/" TargetMode="External"/><Relationship Id="rId3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97016" y="2204864"/>
            <a:ext cx="4248472" cy="12241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>New Ways of Teaching</a:t>
            </a:r>
            <a:r>
              <a:rPr lang="en-GB" sz="2800" dirty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/>
            </a:r>
            <a:br>
              <a:rPr lang="en-GB" sz="2800" dirty="0">
                <a:latin typeface="AU Passata" pitchFamily="-106" charset="0"/>
                <a:ea typeface="AU Passata" pitchFamily="-106" charset="0"/>
                <a:cs typeface="AU Passata" pitchFamily="-106" charset="0"/>
              </a:rPr>
            </a:br>
            <a:r>
              <a:rPr lang="en-GB" sz="16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/>
            </a:r>
            <a:br>
              <a:rPr lang="en-GB" sz="16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</a:br>
            <a:r>
              <a:rPr lang="en-GB" sz="1600" dirty="0" smtClean="0">
                <a:solidFill>
                  <a:schemeClr val="accent3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From naïve to smart use of technology</a:t>
            </a:r>
            <a:endParaRPr lang="en-GB" sz="1600" b="0" dirty="0" smtClean="0">
              <a:solidFill>
                <a:schemeClr val="accent3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67140" y="1946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97016" y="3717032"/>
            <a:ext cx="42484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Michael </a:t>
            </a:r>
            <a:r>
              <a:rPr lang="en-GB" sz="1400" b="1" dirty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E. </a:t>
            </a:r>
            <a:r>
              <a:rPr lang="en-GB" sz="1400" b="1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Caspersen</a:t>
            </a:r>
          </a:p>
          <a:p>
            <a:pPr algn="ctr"/>
            <a:endParaRPr lang="en-GB" sz="400" dirty="0" smtClean="0">
              <a:solidFill>
                <a:srgbClr val="003399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  <a:p>
            <a:pPr algn="ctr"/>
            <a:r>
              <a:rPr lang="en-GB" sz="1400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Department of Computer Science</a:t>
            </a:r>
          </a:p>
          <a:p>
            <a:pPr algn="ctr"/>
            <a:r>
              <a:rPr lang="en-GB" sz="1400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and Centre for Science Education</a:t>
            </a:r>
            <a:endParaRPr lang="en-US" sz="1400" dirty="0">
              <a:solidFill>
                <a:srgbClr val="003399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96" y="1700808"/>
            <a:ext cx="4416492" cy="3312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4488" y="1556792"/>
            <a:ext cx="9073008" cy="36004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7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45734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CSE and Frontiers in Science Education</a:t>
            </a:r>
          </a:p>
          <a:p>
            <a:pPr lvl="1"/>
            <a:r>
              <a:rPr lang="en-GB" dirty="0" smtClean="0"/>
              <a:t>2012: Clickers, Peer Instruction, and the Inverted Classroom</a:t>
            </a:r>
          </a:p>
          <a:p>
            <a:pPr lvl="1"/>
            <a:r>
              <a:rPr lang="en-GB" dirty="0" smtClean="0"/>
              <a:t>2014: Transforming Education with Technology</a:t>
            </a:r>
          </a:p>
          <a:p>
            <a:pPr lvl="1"/>
            <a:r>
              <a:rPr lang="en-GB" dirty="0" smtClean="0"/>
              <a:t>A few derived initiatives @ ST</a:t>
            </a:r>
          </a:p>
          <a:p>
            <a:pPr lvl="1"/>
            <a:endParaRPr lang="en-GB" dirty="0"/>
          </a:p>
          <a:p>
            <a:r>
              <a:rPr lang="en-GB" dirty="0" smtClean="0"/>
              <a:t>The Times They Are A-Changin’</a:t>
            </a:r>
            <a:endParaRPr lang="en-GB" dirty="0"/>
          </a:p>
          <a:p>
            <a:pPr lvl="1"/>
            <a:r>
              <a:rPr lang="en-GB" dirty="0" smtClean="0"/>
              <a:t>Traditional teaching</a:t>
            </a:r>
          </a:p>
          <a:p>
            <a:pPr lvl="1"/>
            <a:r>
              <a:rPr lang="en-GB" dirty="0" smtClean="0"/>
              <a:t>From naïve to smart use of technology</a:t>
            </a:r>
          </a:p>
          <a:p>
            <a:pPr lvl="1"/>
            <a:r>
              <a:rPr lang="en-GB" dirty="0" smtClean="0"/>
              <a:t>STREAM: Flipped classroom, active learning, just-in-time teaching, ...</a:t>
            </a:r>
          </a:p>
          <a:p>
            <a:pPr lvl="1"/>
            <a:endParaRPr lang="en-GB" dirty="0"/>
          </a:p>
          <a:p>
            <a:r>
              <a:rPr lang="en-GB" dirty="0" smtClean="0"/>
              <a:t>Miscellaneous</a:t>
            </a:r>
          </a:p>
          <a:p>
            <a:pPr lvl="1"/>
            <a:r>
              <a:rPr lang="en-GB" dirty="0" smtClean="0"/>
              <a:t>MOOCs</a:t>
            </a:r>
          </a:p>
          <a:p>
            <a:pPr lvl="1"/>
            <a:r>
              <a:rPr lang="en-GB" dirty="0" smtClean="0"/>
              <a:t>Misuse of Technology in Class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45734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CSE and Frontiers in Science Education</a:t>
            </a:r>
          </a:p>
          <a:p>
            <a:pPr lvl="1"/>
            <a:r>
              <a:rPr lang="en-GB" dirty="0" smtClean="0"/>
              <a:t>2012: Clickers, Peer Instruction, and the Inverted Classroom</a:t>
            </a:r>
          </a:p>
          <a:p>
            <a:pPr lvl="1"/>
            <a:r>
              <a:rPr lang="en-GB" dirty="0" smtClean="0"/>
              <a:t>2014: Transforming Education with Technology</a:t>
            </a:r>
          </a:p>
          <a:p>
            <a:pPr lvl="1"/>
            <a:r>
              <a:rPr lang="en-GB" dirty="0" smtClean="0"/>
              <a:t>A few derived initiatives @ ST</a:t>
            </a:r>
          </a:p>
          <a:p>
            <a:pPr lvl="1"/>
            <a:endParaRPr lang="en-GB" dirty="0"/>
          </a:p>
          <a:p>
            <a:r>
              <a:rPr lang="en-GB" dirty="0" smtClean="0"/>
              <a:t>The Times They Are A-Changin’</a:t>
            </a:r>
            <a:endParaRPr lang="en-GB" dirty="0"/>
          </a:p>
          <a:p>
            <a:pPr lvl="1"/>
            <a:r>
              <a:rPr lang="en-GB" dirty="0" smtClean="0"/>
              <a:t>Traditional teaching</a:t>
            </a:r>
          </a:p>
          <a:p>
            <a:pPr lvl="1"/>
            <a:r>
              <a:rPr lang="en-GB" dirty="0" smtClean="0"/>
              <a:t>From naïve to smart use of technology</a:t>
            </a:r>
          </a:p>
          <a:p>
            <a:pPr lvl="1"/>
            <a:r>
              <a:rPr lang="en-GB" dirty="0" smtClean="0"/>
              <a:t>STREAM: Flipped classroom, active learning, just-in-time teaching, ...</a:t>
            </a:r>
          </a:p>
          <a:p>
            <a:pPr lvl="1"/>
            <a:endParaRPr lang="en-GB" dirty="0"/>
          </a:p>
          <a:p>
            <a:r>
              <a:rPr lang="en-GB" dirty="0" smtClean="0"/>
              <a:t>Miscellaneous</a:t>
            </a:r>
          </a:p>
          <a:p>
            <a:pPr lvl="1"/>
            <a:r>
              <a:rPr lang="en-GB" dirty="0" smtClean="0"/>
              <a:t>MOOCs</a:t>
            </a:r>
          </a:p>
          <a:p>
            <a:pPr lvl="1"/>
            <a:r>
              <a:rPr lang="en-GB" dirty="0" smtClean="0"/>
              <a:t>Misuse of Technology in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504" y="2924944"/>
            <a:ext cx="9073008" cy="28083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50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Frontiers in Science </a:t>
            </a:r>
            <a:r>
              <a:rPr lang="en-GB" dirty="0" smtClean="0"/>
              <a:t>Education</a:t>
            </a:r>
            <a:br>
              <a:rPr lang="en-GB" dirty="0" smtClean="0"/>
            </a:br>
            <a:r>
              <a:rPr lang="en-GB" sz="2400" dirty="0" smtClean="0"/>
              <a:t>2012, 2014, ...</a:t>
            </a:r>
            <a:endParaRPr lang="en-GB" sz="2400" dirty="0"/>
          </a:p>
        </p:txBody>
      </p:sp>
      <p:pic>
        <p:nvPicPr>
          <p:cNvPr id="4" name="Picture 3" descr="Screen Shot 2015-02-25 at 01.12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1628800"/>
            <a:ext cx="5439287" cy="3744416"/>
          </a:xfrm>
          <a:prstGeom prst="rect">
            <a:avLst/>
          </a:prstGeom>
        </p:spPr>
      </p:pic>
      <p:pic>
        <p:nvPicPr>
          <p:cNvPr id="3" name="Picture 2" descr="Screen Shot 2015-02-25 at 01.10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652" y="2523937"/>
            <a:ext cx="5147592" cy="3641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05128" y="1486525"/>
            <a:ext cx="3328180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D85"/>
                </a:solidFill>
              </a:rPr>
              <a:t>Renowned experts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- internal and external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- shifting the balance over time</a:t>
            </a:r>
            <a:endParaRPr lang="en-US" dirty="0">
              <a:solidFill>
                <a:srgbClr val="003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2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Peer Instruction and Clickers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Why?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6617940" cy="2125216"/>
          </a:xfrm>
        </p:spPr>
        <p:txBody>
          <a:bodyPr>
            <a:normAutofit/>
          </a:bodyPr>
          <a:lstStyle/>
          <a:p>
            <a:r>
              <a:rPr lang="en-US" dirty="0" smtClean="0"/>
              <a:t>A simple and appealing technology</a:t>
            </a:r>
          </a:p>
          <a:p>
            <a:r>
              <a:rPr lang="en-US" dirty="0" smtClean="0"/>
              <a:t>Relatively easy to adopt at scale</a:t>
            </a:r>
          </a:p>
          <a:p>
            <a:r>
              <a:rPr lang="en-US" dirty="0" smtClean="0"/>
              <a:t>Research-based evidence</a:t>
            </a:r>
          </a:p>
          <a:p>
            <a:r>
              <a:rPr lang="en-US" dirty="0" smtClean="0"/>
              <a:t>Learning-oriented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896" y="1628800"/>
            <a:ext cx="17526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234" y="4102125"/>
            <a:ext cx="12112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171" y="4102125"/>
            <a:ext cx="13160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084" y="4149080"/>
            <a:ext cx="906100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88504" y="4005064"/>
            <a:ext cx="52565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-65" charset="2"/>
              <a:buChar char="§"/>
              <a:defRPr sz="2800" b="0" i="0">
                <a:solidFill>
                  <a:schemeClr val="tx1"/>
                </a:solidFill>
                <a:latin typeface="AU Passata"/>
                <a:ea typeface="+mn-ea"/>
                <a:cs typeface="AU Passat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-65" charset="2"/>
              <a:buChar char="§"/>
              <a:defRPr sz="2400" b="0" i="0">
                <a:solidFill>
                  <a:schemeClr val="tx1"/>
                </a:solidFill>
                <a:latin typeface="AU Passata"/>
                <a:ea typeface="ＭＳ Ｐゴシック" pitchFamily="-65" charset="-128"/>
                <a:cs typeface="AU Passat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-65" charset="2"/>
              <a:buChar char="§"/>
              <a:defRPr sz="2000" b="0" i="0">
                <a:solidFill>
                  <a:schemeClr val="tx1"/>
                </a:solidFill>
                <a:latin typeface="AU Passata"/>
                <a:ea typeface="ＭＳ Ｐゴシック" pitchFamily="-65" charset="-128"/>
                <a:cs typeface="AU Passat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-65" charset="2"/>
              <a:buChar char="§"/>
              <a:defRPr sz="1600" b="0" i="0">
                <a:solidFill>
                  <a:schemeClr val="tx1"/>
                </a:solidFill>
                <a:latin typeface="AU Passata"/>
                <a:ea typeface="ＭＳ Ｐゴシック" pitchFamily="-65" charset="-128"/>
                <a:cs typeface="AU Passat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-65" charset="2"/>
              <a:buChar char="§"/>
              <a:defRPr sz="1600" b="0" i="0">
                <a:solidFill>
                  <a:schemeClr val="tx1"/>
                </a:solidFill>
                <a:latin typeface="AU Passata"/>
                <a:ea typeface="ＭＳ Ｐゴシック" pitchFamily="-65" charset="-128"/>
                <a:cs typeface="AU Passat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600" dirty="0"/>
              <a:t>Eric Mazur, Harvard University</a:t>
            </a:r>
          </a:p>
          <a:p>
            <a:r>
              <a:rPr lang="en-US" sz="2600" dirty="0"/>
              <a:t>"Confessions of a converted lecturer"</a:t>
            </a:r>
          </a:p>
          <a:p>
            <a:r>
              <a:rPr lang="en-US" sz="2600" dirty="0"/>
              <a:t>Great support material</a:t>
            </a:r>
          </a:p>
        </p:txBody>
      </p:sp>
      <p:pic>
        <p:nvPicPr>
          <p:cNvPr id="11" name="Picture 10" descr="derek cover.tiff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88" y="5210851"/>
            <a:ext cx="907228" cy="1314493"/>
          </a:xfrm>
          <a:prstGeom prst="rect">
            <a:avLst/>
          </a:prstGeom>
        </p:spPr>
      </p:pic>
      <p:pic>
        <p:nvPicPr>
          <p:cNvPr id="12" name="Picture 11" descr="Screen shot 2010-11-17 at 03.38.46.png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2960" y="5210860"/>
            <a:ext cx="1080120" cy="13143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4648" y="332656"/>
            <a:ext cx="874656" cy="8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77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700808"/>
            <a:ext cx="127608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U Passata" charset="0"/>
                <a:ea typeface="ＭＳ Ｐゴシック" charset="0"/>
                <a:cs typeface="ＭＳ Ｐゴシック" charset="0"/>
              </a:rPr>
              <a:t>Peer Instruction and Clickers</a:t>
            </a:r>
            <a:endParaRPr lang="en-GB" dirty="0">
              <a:latin typeface="AU Passata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4862" name="Straight Arrow Connector 17"/>
          <p:cNvCxnSpPr>
            <a:cxnSpLocks noChangeShapeType="1"/>
          </p:cNvCxnSpPr>
          <p:nvPr/>
        </p:nvCxnSpPr>
        <p:spPr bwMode="auto">
          <a:xfrm flipV="1">
            <a:off x="704528" y="5661248"/>
            <a:ext cx="5544616" cy="98"/>
          </a:xfrm>
          <a:prstGeom prst="straightConnector1">
            <a:avLst/>
          </a:prstGeom>
          <a:noFill/>
          <a:ln w="1778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63" name="Straight Arrow Connector 21"/>
          <p:cNvCxnSpPr>
            <a:cxnSpLocks noChangeShapeType="1"/>
          </p:cNvCxnSpPr>
          <p:nvPr/>
        </p:nvCxnSpPr>
        <p:spPr bwMode="auto">
          <a:xfrm flipV="1">
            <a:off x="704528" y="1196752"/>
            <a:ext cx="0" cy="4464496"/>
          </a:xfrm>
          <a:prstGeom prst="straightConnector1">
            <a:avLst/>
          </a:prstGeom>
          <a:noFill/>
          <a:ln w="1778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821" name="TextBox 31"/>
          <p:cNvSpPr txBox="1">
            <a:spLocks noChangeArrowheads="1"/>
          </p:cNvSpPr>
          <p:nvPr/>
        </p:nvSpPr>
        <p:spPr bwMode="auto">
          <a:xfrm>
            <a:off x="773156" y="972016"/>
            <a:ext cx="227498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5pPr>
            <a:lvl6pPr marL="4572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6pPr>
            <a:lvl7pPr marL="9144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7pPr>
            <a:lvl8pPr marL="1371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8pPr>
            <a:lvl9pPr marL="18288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sz="1600" dirty="0" smtClean="0">
                <a:solidFill>
                  <a:srgbClr val="000090"/>
                </a:solidFill>
              </a:rPr>
              <a:t>Dissemination @ AU-ST</a:t>
            </a:r>
          </a:p>
          <a:p>
            <a:pPr eaLnBrk="1" hangingPunct="1">
              <a:lnSpc>
                <a:spcPct val="100000"/>
              </a:lnSpc>
            </a:pPr>
            <a:r>
              <a:rPr lang="en-GB" sz="1600" dirty="0" smtClean="0">
                <a:solidFill>
                  <a:srgbClr val="000090"/>
                </a:solidFill>
              </a:rPr>
              <a:t>(number of teachers)</a:t>
            </a:r>
            <a:endParaRPr lang="en-GB" sz="1600" dirty="0">
              <a:solidFill>
                <a:srgbClr val="000090"/>
              </a:solidFill>
            </a:endParaRPr>
          </a:p>
        </p:txBody>
      </p:sp>
      <p:sp>
        <p:nvSpPr>
          <p:cNvPr id="34822" name="TextBox 32"/>
          <p:cNvSpPr txBox="1">
            <a:spLocks noChangeArrowheads="1"/>
          </p:cNvSpPr>
          <p:nvPr/>
        </p:nvSpPr>
        <p:spPr bwMode="auto">
          <a:xfrm>
            <a:off x="6051692" y="5229200"/>
            <a:ext cx="629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5pPr>
            <a:lvl6pPr marL="4572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6pPr>
            <a:lvl7pPr marL="9144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7pPr>
            <a:lvl8pPr marL="13716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8pPr>
            <a:lvl9pPr marL="182880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da-DK" sz="1600" dirty="0" smtClean="0">
                <a:solidFill>
                  <a:srgbClr val="000090"/>
                </a:solidFill>
              </a:rPr>
              <a:t>Time</a:t>
            </a:r>
            <a:endParaRPr lang="da-DK" sz="1600" dirty="0">
              <a:solidFill>
                <a:srgbClr val="000090"/>
              </a:solidFill>
            </a:endParaRPr>
          </a:p>
        </p:txBody>
      </p:sp>
      <p:sp>
        <p:nvSpPr>
          <p:cNvPr id="34830" name="Rectangle 111"/>
          <p:cNvSpPr>
            <a:spLocks noChangeArrowheads="1"/>
          </p:cNvSpPr>
          <p:nvPr/>
        </p:nvSpPr>
        <p:spPr bwMode="auto">
          <a:xfrm>
            <a:off x="6753200" y="2060848"/>
            <a:ext cx="165100" cy="369332"/>
          </a:xfrm>
          <a:prstGeom prst="rect">
            <a:avLst/>
          </a:prstGeom>
          <a:solidFill>
            <a:schemeClr val="bg1"/>
          </a:solidFill>
          <a:ln w="1778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920552" y="5143010"/>
            <a:ext cx="330858" cy="518238"/>
            <a:chOff x="920552" y="5143010"/>
            <a:chExt cx="330858" cy="518238"/>
          </a:xfrm>
        </p:grpSpPr>
        <p:sp>
          <p:nvSpPr>
            <p:cNvPr id="34861" name="TextBox 41"/>
            <p:cNvSpPr txBox="1">
              <a:spLocks noChangeArrowheads="1"/>
            </p:cNvSpPr>
            <p:nvPr/>
          </p:nvSpPr>
          <p:spPr bwMode="auto">
            <a:xfrm>
              <a:off x="920552" y="5143010"/>
              <a:ext cx="33085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>
                  <a:solidFill>
                    <a:srgbClr val="000090"/>
                  </a:solidFill>
                </a:rPr>
                <a:t>2</a:t>
              </a:r>
            </a:p>
          </p:txBody>
        </p:sp>
        <p:sp>
          <p:nvSpPr>
            <p:cNvPr id="53" name="Rectangle 35"/>
            <p:cNvSpPr>
              <a:spLocks noChangeArrowheads="1"/>
            </p:cNvSpPr>
            <p:nvPr/>
          </p:nvSpPr>
          <p:spPr bwMode="auto">
            <a:xfrm>
              <a:off x="992600" y="5589248"/>
              <a:ext cx="180000" cy="72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6576" y="4869160"/>
            <a:ext cx="477050" cy="792088"/>
            <a:chOff x="1136576" y="4869160"/>
            <a:chExt cx="477050" cy="792088"/>
          </a:xfrm>
        </p:grpSpPr>
        <p:sp>
          <p:nvSpPr>
            <p:cNvPr id="34859" name="TextBox 42"/>
            <p:cNvSpPr txBox="1">
              <a:spLocks noChangeArrowheads="1"/>
            </p:cNvSpPr>
            <p:nvPr/>
          </p:nvSpPr>
          <p:spPr bwMode="auto">
            <a:xfrm>
              <a:off x="1136576" y="4869160"/>
              <a:ext cx="477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>
                  <a:solidFill>
                    <a:srgbClr val="000090"/>
                  </a:solidFill>
                </a:rPr>
                <a:t>10</a:t>
              </a:r>
            </a:p>
          </p:txBody>
        </p:sp>
        <p:sp>
          <p:nvSpPr>
            <p:cNvPr id="54" name="Rectangle 35"/>
            <p:cNvSpPr>
              <a:spLocks noChangeArrowheads="1"/>
            </p:cNvSpPr>
            <p:nvPr/>
          </p:nvSpPr>
          <p:spPr bwMode="auto">
            <a:xfrm>
              <a:off x="1280632" y="5301248"/>
              <a:ext cx="180000" cy="360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784648" y="3789040"/>
            <a:ext cx="477050" cy="1872208"/>
            <a:chOff x="1784648" y="3789040"/>
            <a:chExt cx="477050" cy="1872208"/>
          </a:xfrm>
        </p:grpSpPr>
        <p:sp>
          <p:nvSpPr>
            <p:cNvPr id="34857" name="TextBox 43"/>
            <p:cNvSpPr txBox="1">
              <a:spLocks noChangeArrowheads="1"/>
            </p:cNvSpPr>
            <p:nvPr/>
          </p:nvSpPr>
          <p:spPr bwMode="auto">
            <a:xfrm>
              <a:off x="1784648" y="3789040"/>
              <a:ext cx="477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>
                  <a:solidFill>
                    <a:srgbClr val="000090"/>
                  </a:solidFill>
                </a:rPr>
                <a:t>40</a:t>
              </a:r>
            </a:p>
          </p:txBody>
        </p:sp>
        <p:sp>
          <p:nvSpPr>
            <p:cNvPr id="55" name="Rectangle 35"/>
            <p:cNvSpPr>
              <a:spLocks noChangeArrowheads="1"/>
            </p:cNvSpPr>
            <p:nvPr/>
          </p:nvSpPr>
          <p:spPr bwMode="auto">
            <a:xfrm>
              <a:off x="1928704" y="4221248"/>
              <a:ext cx="180000" cy="1440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072680" y="3429000"/>
            <a:ext cx="477050" cy="2232248"/>
            <a:chOff x="2072680" y="3429000"/>
            <a:chExt cx="477050" cy="2232248"/>
          </a:xfrm>
        </p:grpSpPr>
        <p:sp>
          <p:nvSpPr>
            <p:cNvPr id="56" name="Rectangle 35"/>
            <p:cNvSpPr>
              <a:spLocks noChangeArrowheads="1"/>
            </p:cNvSpPr>
            <p:nvPr/>
          </p:nvSpPr>
          <p:spPr bwMode="auto">
            <a:xfrm>
              <a:off x="2225714" y="3861248"/>
              <a:ext cx="180000" cy="1800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59" name="TextBox 43"/>
            <p:cNvSpPr txBox="1">
              <a:spLocks noChangeArrowheads="1"/>
            </p:cNvSpPr>
            <p:nvPr/>
          </p:nvSpPr>
          <p:spPr bwMode="auto">
            <a:xfrm>
              <a:off x="2072680" y="3429000"/>
              <a:ext cx="477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 smtClean="0">
                  <a:solidFill>
                    <a:srgbClr val="000090"/>
                  </a:solidFill>
                </a:rPr>
                <a:t>50</a:t>
              </a:r>
              <a:endParaRPr lang="da-DK" sz="20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052960" y="2204864"/>
            <a:ext cx="540000" cy="3456384"/>
            <a:chOff x="4052960" y="2204864"/>
            <a:chExt cx="540000" cy="3456384"/>
          </a:xfrm>
        </p:grpSpPr>
        <p:sp>
          <p:nvSpPr>
            <p:cNvPr id="58" name="Rectangle 35"/>
            <p:cNvSpPr>
              <a:spLocks noChangeArrowheads="1"/>
            </p:cNvSpPr>
            <p:nvPr/>
          </p:nvSpPr>
          <p:spPr bwMode="auto">
            <a:xfrm>
              <a:off x="4052960" y="2673248"/>
              <a:ext cx="540000" cy="2988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1" name="TextBox 43"/>
            <p:cNvSpPr txBox="1">
              <a:spLocks noChangeArrowheads="1"/>
            </p:cNvSpPr>
            <p:nvPr/>
          </p:nvSpPr>
          <p:spPr bwMode="auto">
            <a:xfrm>
              <a:off x="4079926" y="2204864"/>
              <a:ext cx="4770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 smtClean="0">
                  <a:solidFill>
                    <a:srgbClr val="000090"/>
                  </a:solidFill>
                </a:rPr>
                <a:t>83</a:t>
              </a:r>
              <a:endParaRPr lang="da-DK" sz="2000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32520" y="2204864"/>
            <a:ext cx="8762280" cy="4032448"/>
            <a:chOff x="632520" y="2204864"/>
            <a:chExt cx="8762280" cy="4032448"/>
          </a:xfrm>
        </p:grpSpPr>
        <p:grpSp>
          <p:nvGrpSpPr>
            <p:cNvPr id="34853" name="Group 33"/>
            <p:cNvGrpSpPr>
              <a:grpSpLocks/>
            </p:cNvGrpSpPr>
            <p:nvPr/>
          </p:nvGrpSpPr>
          <p:grpSpPr bwMode="auto">
            <a:xfrm>
              <a:off x="6918300" y="2204864"/>
              <a:ext cx="2476500" cy="944563"/>
              <a:chOff x="6629400" y="2658616"/>
              <a:chExt cx="2286000" cy="944563"/>
            </a:xfrm>
          </p:grpSpPr>
          <p:pic>
            <p:nvPicPr>
              <p:cNvPr id="34854" name="Picture 4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9400" y="2684016"/>
                <a:ext cx="762000" cy="91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5" name="TextBox 50"/>
              <p:cNvSpPr txBox="1">
                <a:spLocks noChangeArrowheads="1"/>
              </p:cNvSpPr>
              <p:nvPr/>
            </p:nvSpPr>
            <p:spPr bwMode="auto">
              <a:xfrm>
                <a:off x="7391400" y="2658616"/>
                <a:ext cx="1524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Peter Dourmashkin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MIT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Workshop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32520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08584" y="4232958"/>
            <a:ext cx="8186216" cy="2004354"/>
            <a:chOff x="1208584" y="4232958"/>
            <a:chExt cx="8186216" cy="2004354"/>
          </a:xfrm>
        </p:grpSpPr>
        <p:grpSp>
          <p:nvGrpSpPr>
            <p:cNvPr id="34843" name="Group 35"/>
            <p:cNvGrpSpPr>
              <a:grpSpLocks/>
            </p:cNvGrpSpPr>
            <p:nvPr/>
          </p:nvGrpSpPr>
          <p:grpSpPr bwMode="auto">
            <a:xfrm>
              <a:off x="6918300" y="4232958"/>
              <a:ext cx="2476500" cy="1092200"/>
              <a:chOff x="6629400" y="4686710"/>
              <a:chExt cx="2286000" cy="1092200"/>
            </a:xfrm>
          </p:grpSpPr>
          <p:pic>
            <p:nvPicPr>
              <p:cNvPr id="34845" name="Picture 4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9400" y="4691473"/>
                <a:ext cx="762000" cy="1087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46" name="TextBox 52"/>
              <p:cNvSpPr txBox="1">
                <a:spLocks noChangeArrowheads="1"/>
              </p:cNvSpPr>
              <p:nvPr/>
            </p:nvSpPr>
            <p:spPr bwMode="auto">
              <a:xfrm>
                <a:off x="7391400" y="4686710"/>
                <a:ext cx="1524000" cy="10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Michelle K. Smith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UC Boulder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1-1 Facilitation</a:t>
                </a:r>
                <a:endParaRPr lang="en-GB" sz="1200" dirty="0">
                  <a:solidFill>
                    <a:srgbClr val="000090"/>
                  </a:solidFill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Invited talk</a:t>
                </a:r>
                <a:endParaRPr lang="en-GB" sz="1200" dirty="0">
                  <a:solidFill>
                    <a:srgbClr val="000090"/>
                  </a:solidFill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Two </a:t>
                </a:r>
                <a:r>
                  <a:rPr lang="en-GB" sz="1200" dirty="0">
                    <a:solidFill>
                      <a:srgbClr val="000090"/>
                    </a:solidFill>
                  </a:rPr>
                  <a:t>workshops</a:t>
                </a: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208584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92560" y="3179003"/>
            <a:ext cx="8402240" cy="3058309"/>
            <a:chOff x="992560" y="3179003"/>
            <a:chExt cx="8402240" cy="3058309"/>
          </a:xfrm>
        </p:grpSpPr>
        <p:grpSp>
          <p:nvGrpSpPr>
            <p:cNvPr id="34849" name="Group 34"/>
            <p:cNvGrpSpPr>
              <a:grpSpLocks/>
            </p:cNvGrpSpPr>
            <p:nvPr/>
          </p:nvGrpSpPr>
          <p:grpSpPr bwMode="auto">
            <a:xfrm>
              <a:off x="6918300" y="3179003"/>
              <a:ext cx="2476500" cy="1006475"/>
              <a:chOff x="6629400" y="3632755"/>
              <a:chExt cx="2286000" cy="1006475"/>
            </a:xfrm>
          </p:grpSpPr>
          <p:pic>
            <p:nvPicPr>
              <p:cNvPr id="34850" name="Picture 4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9400" y="3658155"/>
                <a:ext cx="762000" cy="981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51" name="TextBox 51"/>
              <p:cNvSpPr txBox="1">
                <a:spLocks noChangeArrowheads="1"/>
              </p:cNvSpPr>
              <p:nvPr/>
            </p:nvSpPr>
            <p:spPr bwMode="auto">
              <a:xfrm>
                <a:off x="7391400" y="3632755"/>
                <a:ext cx="15240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Beth Simon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UC San Diego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Invited talk</a:t>
                </a:r>
                <a:endParaRPr lang="en-GB" sz="1200" dirty="0">
                  <a:solidFill>
                    <a:srgbClr val="000090"/>
                  </a:solidFill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Three workshops</a:t>
                </a: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992560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568624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6536" y="1268760"/>
            <a:ext cx="8948710" cy="4968552"/>
            <a:chOff x="776536" y="1268760"/>
            <a:chExt cx="8948710" cy="4968552"/>
          </a:xfrm>
        </p:grpSpPr>
        <p:grpSp>
          <p:nvGrpSpPr>
            <p:cNvPr id="34839" name="Group 32"/>
            <p:cNvGrpSpPr>
              <a:grpSpLocks/>
            </p:cNvGrpSpPr>
            <p:nvPr/>
          </p:nvGrpSpPr>
          <p:grpSpPr bwMode="auto">
            <a:xfrm>
              <a:off x="6891237" y="1268760"/>
              <a:ext cx="2598267" cy="904875"/>
              <a:chOff x="6604000" y="1722511"/>
              <a:chExt cx="2398197" cy="904875"/>
            </a:xfrm>
          </p:grpSpPr>
          <p:sp>
            <p:nvSpPr>
              <p:cNvPr id="34840" name="TextBox 49"/>
              <p:cNvSpPr txBox="1">
                <a:spLocks noChangeArrowheads="1"/>
              </p:cNvSpPr>
              <p:nvPr/>
            </p:nvSpPr>
            <p:spPr bwMode="auto">
              <a:xfrm>
                <a:off x="7391400" y="1730449"/>
                <a:ext cx="1610797" cy="8156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Eric Mazur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Harvard University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Inaugural lecture</a:t>
                </a:r>
                <a:endParaRPr lang="en-GB" sz="1200" dirty="0">
                  <a:solidFill>
                    <a:srgbClr val="000090"/>
                  </a:solidFill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100" dirty="0">
                    <a:solidFill>
                      <a:srgbClr val="000090"/>
                    </a:solidFill>
                  </a:rPr>
                  <a:t>- </a:t>
                </a:r>
                <a:r>
                  <a:rPr lang="en-GB" sz="1100" dirty="0" smtClean="0">
                    <a:solidFill>
                      <a:srgbClr val="000090"/>
                    </a:solidFill>
                  </a:rPr>
                  <a:t>official opening of </a:t>
                </a:r>
                <a:r>
                  <a:rPr lang="en-GB" sz="1100" dirty="0">
                    <a:solidFill>
                      <a:srgbClr val="000090"/>
                    </a:solidFill>
                  </a:rPr>
                  <a:t>CSE</a:t>
                </a:r>
              </a:p>
            </p:txBody>
          </p:sp>
          <p:pic>
            <p:nvPicPr>
              <p:cNvPr id="34841" name="Picture 11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4000" y="1722511"/>
                <a:ext cx="787400" cy="904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4837" name="Picture 48" descr="CSE_LOGO_CMYK_TRYK.eps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5018" y="1744359"/>
              <a:ext cx="330228" cy="342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TextBox 77"/>
            <p:cNvSpPr txBox="1"/>
            <p:nvPr/>
          </p:nvSpPr>
          <p:spPr>
            <a:xfrm>
              <a:off x="776536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90687" y="2812866"/>
            <a:ext cx="623241" cy="2848382"/>
            <a:chOff x="2890687" y="2812866"/>
            <a:chExt cx="623241" cy="2848382"/>
          </a:xfrm>
        </p:grpSpPr>
        <p:sp>
          <p:nvSpPr>
            <p:cNvPr id="57" name="Rectangle 35"/>
            <p:cNvSpPr>
              <a:spLocks noChangeArrowheads="1"/>
            </p:cNvSpPr>
            <p:nvPr/>
          </p:nvSpPr>
          <p:spPr bwMode="auto">
            <a:xfrm>
              <a:off x="2936816" y="3933248"/>
              <a:ext cx="540000" cy="1728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0" name="TextBox 43"/>
            <p:cNvSpPr txBox="1">
              <a:spLocks noChangeArrowheads="1"/>
            </p:cNvSpPr>
            <p:nvPr/>
          </p:nvSpPr>
          <p:spPr bwMode="auto">
            <a:xfrm>
              <a:off x="2890687" y="2812866"/>
              <a:ext cx="6232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 smtClean="0">
                  <a:solidFill>
                    <a:srgbClr val="000090"/>
                  </a:solidFill>
                </a:rPr>
                <a:t>&gt;48</a:t>
              </a:r>
              <a:endParaRPr lang="da-DK" sz="2000" dirty="0">
                <a:solidFill>
                  <a:srgbClr val="000090"/>
                </a:solidFill>
              </a:endParaRPr>
            </a:p>
          </p:txBody>
        </p:sp>
        <p:sp>
          <p:nvSpPr>
            <p:cNvPr id="90" name="Rectangle 35"/>
            <p:cNvSpPr>
              <a:spLocks noChangeArrowheads="1"/>
            </p:cNvSpPr>
            <p:nvPr/>
          </p:nvSpPr>
          <p:spPr bwMode="auto">
            <a:xfrm>
              <a:off x="2936776" y="3609048"/>
              <a:ext cx="540000" cy="252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1" name="Rectangle 35"/>
            <p:cNvSpPr>
              <a:spLocks noChangeArrowheads="1"/>
            </p:cNvSpPr>
            <p:nvPr/>
          </p:nvSpPr>
          <p:spPr bwMode="auto">
            <a:xfrm>
              <a:off x="2936776" y="3429000"/>
              <a:ext cx="540000" cy="108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2" name="Rectangle 35"/>
            <p:cNvSpPr>
              <a:spLocks noChangeArrowheads="1"/>
            </p:cNvSpPr>
            <p:nvPr/>
          </p:nvSpPr>
          <p:spPr bwMode="auto">
            <a:xfrm>
              <a:off x="2936776" y="3320992"/>
              <a:ext cx="540000" cy="36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047663" y="1340768"/>
            <a:ext cx="769433" cy="4320080"/>
            <a:chOff x="5047663" y="1340768"/>
            <a:chExt cx="769433" cy="4320080"/>
          </a:xfrm>
        </p:grpSpPr>
        <p:sp>
          <p:nvSpPr>
            <p:cNvPr id="65" name="Rectangle 35"/>
            <p:cNvSpPr>
              <a:spLocks noChangeArrowheads="1"/>
            </p:cNvSpPr>
            <p:nvPr/>
          </p:nvSpPr>
          <p:spPr bwMode="auto">
            <a:xfrm>
              <a:off x="5166888" y="2060848"/>
              <a:ext cx="540000" cy="3600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6" name="TextBox 43"/>
            <p:cNvSpPr txBox="1">
              <a:spLocks noChangeArrowheads="1"/>
            </p:cNvSpPr>
            <p:nvPr/>
          </p:nvSpPr>
          <p:spPr bwMode="auto">
            <a:xfrm>
              <a:off x="5047663" y="1340768"/>
              <a:ext cx="76943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5pPr>
              <a:lvl6pPr marL="4572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6pPr>
              <a:lvl7pPr marL="9144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7pPr>
              <a:lvl8pPr marL="13716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8pPr>
              <a:lvl9pPr marL="1828800" eaLnBrk="0" fontAlgn="base" hangingPunct="0">
                <a:lnSpc>
                  <a:spcPts val="3600"/>
                </a:lnSpc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U Passata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da-DK" sz="2000" dirty="0" smtClean="0">
                  <a:solidFill>
                    <a:srgbClr val="000090"/>
                  </a:solidFill>
                </a:rPr>
                <a:t>100+</a:t>
              </a:r>
              <a:endParaRPr lang="da-DK" sz="2000" dirty="0">
                <a:solidFill>
                  <a:srgbClr val="000090"/>
                </a:solidFill>
              </a:endParaRPr>
            </a:p>
          </p:txBody>
        </p:sp>
        <p:sp>
          <p:nvSpPr>
            <p:cNvPr id="93" name="Rectangle 35"/>
            <p:cNvSpPr>
              <a:spLocks noChangeArrowheads="1"/>
            </p:cNvSpPr>
            <p:nvPr/>
          </p:nvSpPr>
          <p:spPr bwMode="auto">
            <a:xfrm>
              <a:off x="5169024" y="1916840"/>
              <a:ext cx="540000" cy="72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4" name="Rectangle 35"/>
            <p:cNvSpPr>
              <a:spLocks noChangeArrowheads="1"/>
            </p:cNvSpPr>
            <p:nvPr/>
          </p:nvSpPr>
          <p:spPr bwMode="auto">
            <a:xfrm>
              <a:off x="5169024" y="1808824"/>
              <a:ext cx="540000" cy="36000"/>
            </a:xfrm>
            <a:prstGeom prst="rect">
              <a:avLst/>
            </a:prstGeom>
            <a:solidFill>
              <a:schemeClr val="accent2"/>
            </a:solidFill>
            <a:ln w="1778">
              <a:solidFill>
                <a:schemeClr val="accent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48544" y="5672281"/>
            <a:ext cx="749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99"/>
                </a:solidFill>
              </a:rPr>
              <a:t>2009-10</a:t>
            </a:r>
            <a:endParaRPr lang="en-US" sz="1200" dirty="0">
              <a:solidFill>
                <a:srgbClr val="003399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784648" y="5661248"/>
            <a:ext cx="738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99"/>
                </a:solidFill>
              </a:rPr>
              <a:t>2010-11</a:t>
            </a:r>
            <a:endParaRPr lang="en-US" sz="1200" dirty="0">
              <a:solidFill>
                <a:srgbClr val="003399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846846" y="5661248"/>
            <a:ext cx="738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99"/>
                </a:solidFill>
              </a:rPr>
              <a:t>2011-12</a:t>
            </a:r>
            <a:endParaRPr lang="en-US" sz="1200" dirty="0">
              <a:solidFill>
                <a:srgbClr val="003399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944888" y="5661248"/>
            <a:ext cx="749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99"/>
                </a:solidFill>
              </a:rPr>
              <a:t>2012-13</a:t>
            </a:r>
            <a:endParaRPr lang="en-US" sz="1200" dirty="0">
              <a:solidFill>
                <a:srgbClr val="003399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079094" y="5661248"/>
            <a:ext cx="749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399"/>
                </a:solidFill>
              </a:rPr>
              <a:t>2013-14</a:t>
            </a:r>
            <a:endParaRPr lang="en-US" sz="1200" dirty="0">
              <a:solidFill>
                <a:srgbClr val="003399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942199" y="5373216"/>
            <a:ext cx="7470113" cy="873388"/>
            <a:chOff x="1942199" y="5373216"/>
            <a:chExt cx="7470113" cy="873388"/>
          </a:xfrm>
        </p:grpSpPr>
        <p:sp>
          <p:nvSpPr>
            <p:cNvPr id="109" name="TextBox 108"/>
            <p:cNvSpPr txBox="1"/>
            <p:nvPr/>
          </p:nvSpPr>
          <p:spPr>
            <a:xfrm>
              <a:off x="1942199" y="5877272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*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6885347" y="5373216"/>
              <a:ext cx="2526965" cy="862101"/>
              <a:chOff x="6885347" y="5373216"/>
              <a:chExt cx="2526965" cy="862101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85347" y="5373216"/>
                <a:ext cx="864096" cy="862101"/>
              </a:xfrm>
              <a:prstGeom prst="rect">
                <a:avLst/>
              </a:prstGeom>
            </p:spPr>
          </p:pic>
          <p:sp>
            <p:nvSpPr>
              <p:cNvPr id="112" name="TextBox 52"/>
              <p:cNvSpPr txBox="1">
                <a:spLocks noChangeArrowheads="1"/>
              </p:cNvSpPr>
              <p:nvPr/>
            </p:nvSpPr>
            <p:spPr bwMode="auto">
              <a:xfrm>
                <a:off x="7761312" y="5374957"/>
                <a:ext cx="1651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5pPr>
                <a:lvl6pPr marL="4572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6pPr>
                <a:lvl7pPr marL="9144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7pPr>
                <a:lvl8pPr marL="13716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8pPr>
                <a:lvl9pPr marL="1828800" eaLnBrk="0" fontAlgn="base" hangingPunct="0">
                  <a:lnSpc>
                    <a:spcPts val="3600"/>
                  </a:lnSpc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U Passata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 smtClean="0">
                    <a:solidFill>
                      <a:srgbClr val="000090"/>
                    </a:solidFill>
                  </a:rPr>
                  <a:t>Tin Tin SU</a:t>
                </a:r>
                <a:endParaRPr lang="en-GB" sz="1200" b="1" dirty="0">
                  <a:solidFill>
                    <a:srgbClr val="000090"/>
                  </a:solidFill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b="1" dirty="0">
                    <a:solidFill>
                      <a:srgbClr val="000090"/>
                    </a:solidFill>
                  </a:rPr>
                  <a:t>UC Boulder</a:t>
                </a: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GB" sz="1200" dirty="0" smtClean="0">
                    <a:solidFill>
                      <a:srgbClr val="000090"/>
                    </a:solidFill>
                  </a:rPr>
                  <a:t>Invited talk</a:t>
                </a:r>
                <a:endParaRPr lang="en-GB" sz="1200" dirty="0">
                  <a:solidFill>
                    <a:srgbClr val="000090"/>
                  </a:solidFill>
                </a:endParaRPr>
              </a:p>
            </p:txBody>
          </p:sp>
        </p:grpSp>
      </p:grpSp>
      <p:sp>
        <p:nvSpPr>
          <p:cNvPr id="111" name="Rectangle 111"/>
          <p:cNvSpPr>
            <a:spLocks noChangeArrowheads="1"/>
          </p:cNvSpPr>
          <p:nvPr/>
        </p:nvSpPr>
        <p:spPr bwMode="auto">
          <a:xfrm>
            <a:off x="6825208" y="1268760"/>
            <a:ext cx="80392" cy="4968552"/>
          </a:xfrm>
          <a:prstGeom prst="rect">
            <a:avLst/>
          </a:prstGeom>
          <a:solidFill>
            <a:schemeClr val="bg1"/>
          </a:solidFill>
          <a:ln w="1778">
            <a:solidFill>
              <a:schemeClr val="bg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216696" y="5867980"/>
            <a:ext cx="3456384" cy="369332"/>
            <a:chOff x="2216696" y="5867980"/>
            <a:chExt cx="3456384" cy="369332"/>
          </a:xfrm>
        </p:grpSpPr>
        <p:grpSp>
          <p:nvGrpSpPr>
            <p:cNvPr id="25" name="Group 24"/>
            <p:cNvGrpSpPr/>
            <p:nvPr/>
          </p:nvGrpSpPr>
          <p:grpSpPr>
            <a:xfrm>
              <a:off x="2878303" y="5867980"/>
              <a:ext cx="2794777" cy="369332"/>
              <a:chOff x="2878303" y="5867980"/>
              <a:chExt cx="2794777" cy="369332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878303" y="5867980"/>
                <a:ext cx="2565218" cy="369332"/>
                <a:chOff x="2878303" y="5867980"/>
                <a:chExt cx="2565218" cy="369332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2878303" y="5867980"/>
                  <a:ext cx="274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000090"/>
                      </a:solidFill>
                    </a:rPr>
                    <a:t>*</a:t>
                  </a:r>
                  <a:endParaRPr lang="en-US" dirty="0">
                    <a:solidFill>
                      <a:srgbClr val="000090"/>
                    </a:solidFill>
                  </a:endParaRPr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3166335" y="5867980"/>
                  <a:ext cx="274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000090"/>
                      </a:solidFill>
                    </a:rPr>
                    <a:t>*</a:t>
                  </a:r>
                  <a:endParaRPr lang="en-US" dirty="0">
                    <a:solidFill>
                      <a:srgbClr val="000090"/>
                    </a:solidFill>
                  </a:endParaRPr>
                </a:p>
              </p:txBody>
            </p:sp>
            <p:sp>
              <p:nvSpPr>
                <p:cNvPr id="85" name="TextBox 84"/>
                <p:cNvSpPr txBox="1"/>
                <p:nvPr/>
              </p:nvSpPr>
              <p:spPr>
                <a:xfrm>
                  <a:off x="4030431" y="5867980"/>
                  <a:ext cx="274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000090"/>
                      </a:solidFill>
                    </a:rPr>
                    <a:t>*</a:t>
                  </a:r>
                  <a:endParaRPr lang="en-US" dirty="0">
                    <a:solidFill>
                      <a:srgbClr val="000090"/>
                    </a:solidFill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4304928" y="5867980"/>
                  <a:ext cx="274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000090"/>
                      </a:solidFill>
                    </a:rPr>
                    <a:t>*</a:t>
                  </a:r>
                  <a:endParaRPr lang="en-US" dirty="0">
                    <a:solidFill>
                      <a:srgbClr val="000090"/>
                    </a:solidFill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5169024" y="5867980"/>
                  <a:ext cx="2744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000090"/>
                      </a:solidFill>
                    </a:rPr>
                    <a:t>*</a:t>
                  </a:r>
                  <a:endParaRPr lang="en-US" dirty="0">
                    <a:solidFill>
                      <a:srgbClr val="000090"/>
                    </a:solidFill>
                  </a:endParaRPr>
                </a:p>
              </p:txBody>
            </p:sp>
          </p:grpSp>
          <p:sp>
            <p:nvSpPr>
              <p:cNvPr id="89" name="TextBox 88"/>
              <p:cNvSpPr txBox="1"/>
              <p:nvPr/>
            </p:nvSpPr>
            <p:spPr>
              <a:xfrm>
                <a:off x="5398583" y="5867980"/>
                <a:ext cx="274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90"/>
                    </a:solidFill>
                  </a:rPr>
                  <a:t>*</a:t>
                </a:r>
                <a:endParaRPr lang="en-US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2216696" y="5867980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90"/>
                  </a:solidFill>
                </a:rPr>
                <a:t>*</a:t>
              </a:r>
              <a:endParaRPr lang="en-US" dirty="0">
                <a:solidFill>
                  <a:srgbClr val="00009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0729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of Active Learning</a:t>
            </a:r>
            <a:br>
              <a:rPr lang="en-GB" dirty="0" smtClean="0"/>
            </a:br>
            <a:endParaRPr lang="en-GB" sz="2400" dirty="0"/>
          </a:p>
        </p:txBody>
      </p:sp>
      <p:pic>
        <p:nvPicPr>
          <p:cNvPr id="2" name="Picture 1" descr="Screen Shot 2015-02-26 at 01.44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836712"/>
            <a:ext cx="4824536" cy="23451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4579" y="1233008"/>
            <a:ext cx="5758119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D85"/>
                </a:solidFill>
              </a:rPr>
              <a:t>Controlled study, published in </a:t>
            </a:r>
            <a:r>
              <a:rPr lang="en-US" dirty="0" smtClean="0">
                <a:solidFill>
                  <a:srgbClr val="003D85"/>
                </a:solidFill>
                <a:hlinkClick r:id="rId3"/>
              </a:rPr>
              <a:t>Science (2011), </a:t>
            </a:r>
            <a:r>
              <a:rPr lang="en-US" b="1" dirty="0" smtClean="0">
                <a:solidFill>
                  <a:srgbClr val="003D85"/>
                </a:solidFill>
                <a:hlinkClick r:id="rId3"/>
              </a:rPr>
              <a:t>332</a:t>
            </a:r>
            <a:r>
              <a:rPr lang="en-US" dirty="0" smtClean="0">
                <a:solidFill>
                  <a:srgbClr val="003D85"/>
                </a:solidFill>
                <a:hlinkClick r:id="rId3"/>
              </a:rPr>
              <a:t>:862</a:t>
            </a:r>
            <a:endParaRPr lang="en-US" dirty="0">
              <a:solidFill>
                <a:srgbClr val="003D85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8464" y="1916832"/>
            <a:ext cx="8424936" cy="4033302"/>
            <a:chOff x="76298" y="1843970"/>
            <a:chExt cx="8424936" cy="4033302"/>
          </a:xfrm>
        </p:grpSpPr>
        <p:grpSp>
          <p:nvGrpSpPr>
            <p:cNvPr id="3" name="Group 2"/>
            <p:cNvGrpSpPr/>
            <p:nvPr/>
          </p:nvGrpSpPr>
          <p:grpSpPr>
            <a:xfrm>
              <a:off x="76298" y="1843970"/>
              <a:ext cx="8424936" cy="3961294"/>
              <a:chOff x="56456" y="1844824"/>
              <a:chExt cx="8424936" cy="3961294"/>
            </a:xfrm>
          </p:grpSpPr>
          <p:pic>
            <p:nvPicPr>
              <p:cNvPr id="10" name="Picture 9" descr="wieman figure 1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4728" y="1844824"/>
                <a:ext cx="5976664" cy="3655726"/>
              </a:xfrm>
              <a:prstGeom prst="rect">
                <a:avLst/>
              </a:prstGeom>
            </p:spPr>
          </p:pic>
          <p:sp>
            <p:nvSpPr>
              <p:cNvPr id="11" name="Title 3"/>
              <p:cNvSpPr txBox="1">
                <a:spLocks/>
              </p:cNvSpPr>
              <p:nvPr/>
            </p:nvSpPr>
            <p:spPr>
              <a:xfrm>
                <a:off x="56456" y="5302062"/>
                <a:ext cx="8422190" cy="5040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800" kern="1200">
                    <a:solidFill>
                      <a:schemeClr val="tx2"/>
                    </a:solidFill>
                    <a:effectLst>
                      <a:outerShdw blurRad="50800" dist="25400" dir="2700000" algn="tl" rotWithShape="0">
                        <a:schemeClr val="bg1">
                          <a:alpha val="40000"/>
                        </a:schemeClr>
                      </a:outerShdw>
                    </a:effectLst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/>
                <a:r>
                  <a:rPr lang="en-US" sz="1600" b="1" dirty="0" smtClean="0">
                    <a:solidFill>
                      <a:schemeClr val="tx1"/>
                    </a:solidFill>
                    <a:latin typeface="AU Passata"/>
                    <a:cs typeface="AU Passata"/>
                  </a:rPr>
                  <a:t>Score on test in introductory physics course</a:t>
                </a:r>
              </a:p>
              <a:p>
                <a:pPr algn="r"/>
                <a:r>
                  <a:rPr lang="en-US" sz="1600" dirty="0">
                    <a:solidFill>
                      <a:srgbClr val="003D85"/>
                    </a:solidFill>
                    <a:latin typeface="AU Passata"/>
                    <a:cs typeface="AU Passata"/>
                  </a:rPr>
                  <a:t>e</a:t>
                </a:r>
                <a:r>
                  <a:rPr lang="en-US" sz="1600" dirty="0" smtClean="0">
                    <a:solidFill>
                      <a:srgbClr val="003D85"/>
                    </a:solidFill>
                    <a:latin typeface="AU Passata"/>
                    <a:cs typeface="AU Passata"/>
                  </a:rPr>
                  <a:t>xpert traditional lecturer vs. post-docs using peer instruction+ (</a:t>
                </a:r>
                <a:r>
                  <a:rPr lang="en-US" sz="1600" dirty="0">
                    <a:solidFill>
                      <a:srgbClr val="003D85"/>
                    </a:solidFill>
                    <a:latin typeface="AU Passata"/>
                    <a:cs typeface="AU Passata"/>
                  </a:rPr>
                  <a:t>n = </a:t>
                </a:r>
                <a:r>
                  <a:rPr lang="en-US" sz="1600" dirty="0" smtClean="0">
                    <a:solidFill>
                      <a:srgbClr val="003D85"/>
                    </a:solidFill>
                    <a:latin typeface="AU Passata"/>
                    <a:cs typeface="AU Passata"/>
                  </a:rPr>
                  <a:t>171+211 students)</a:t>
                </a: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76536" y="5804410"/>
              <a:ext cx="2252090" cy="72862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316658" y="5804410"/>
              <a:ext cx="936104" cy="72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364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Few Derived Initiatives @ ST</a:t>
            </a:r>
            <a:br>
              <a:rPr lang="en-GB" dirty="0" smtClean="0"/>
            </a:br>
            <a:r>
              <a:rPr lang="en-GB" sz="2400" dirty="0" smtClean="0"/>
              <a:t>Remarkable Edu IT development @ ST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717504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rgbClr val="003D85"/>
                </a:solidFill>
              </a:rPr>
              <a:t>Redesigned Calculus I &amp; II</a:t>
            </a:r>
          </a:p>
          <a:p>
            <a:pPr lvl="1"/>
            <a:r>
              <a:rPr lang="en-US" b="1" dirty="0" smtClean="0"/>
              <a:t>Klaus Thomsen, MATH</a:t>
            </a:r>
            <a:endParaRPr lang="en-US" b="1" dirty="0"/>
          </a:p>
          <a:p>
            <a:pPr lvl="1"/>
            <a:r>
              <a:rPr lang="en-US" dirty="0"/>
              <a:t>O</a:t>
            </a:r>
            <a:r>
              <a:rPr lang="en-US" dirty="0" smtClean="0"/>
              <a:t>ur very first clicker user</a:t>
            </a:r>
            <a:r>
              <a:rPr lang="en-US" dirty="0"/>
              <a:t> </a:t>
            </a:r>
            <a:r>
              <a:rPr lang="en-US" dirty="0" smtClean="0"/>
              <a:t>in fall 2009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rgbClr val="003D85"/>
                </a:solidFill>
              </a:rPr>
              <a:t>curriculearn.dk</a:t>
            </a:r>
          </a:p>
          <a:p>
            <a:pPr lvl="1"/>
            <a:r>
              <a:rPr lang="en-US" b="1" dirty="0" smtClean="0"/>
              <a:t>Ditlev Brodersen, MBG</a:t>
            </a:r>
          </a:p>
          <a:p>
            <a:pPr lvl="1"/>
            <a:r>
              <a:rPr lang="en-US" dirty="0" smtClean="0"/>
              <a:t>Early adoption of clickers, PI, ...</a:t>
            </a:r>
          </a:p>
          <a:p>
            <a:pPr lvl="1"/>
            <a:r>
              <a:rPr lang="en-US" dirty="0" smtClean="0">
                <a:sym typeface="Wingdings"/>
              </a:rPr>
              <a:t>Frontiers 2012 and 2014  </a:t>
            </a:r>
            <a:r>
              <a:rPr lang="en-US" dirty="0" smtClean="0"/>
              <a:t>PeerWise</a:t>
            </a:r>
          </a:p>
          <a:p>
            <a:pPr lvl="1"/>
            <a:r>
              <a:rPr lang="en-US" dirty="0" smtClean="0">
                <a:sym typeface="Wingdings"/>
              </a:rPr>
              <a:t> curriculearn.dk</a:t>
            </a:r>
          </a:p>
          <a:p>
            <a:pPr lvl="1"/>
            <a:endParaRPr lang="en-US" dirty="0">
              <a:sym typeface="Wingdings"/>
            </a:endParaRPr>
          </a:p>
          <a:p>
            <a:r>
              <a:rPr lang="en-US" b="1" dirty="0">
                <a:solidFill>
                  <a:srgbClr val="003D85"/>
                </a:solidFill>
                <a:sym typeface="Wingdings"/>
              </a:rPr>
              <a:t>InPlenary</a:t>
            </a:r>
          </a:p>
          <a:p>
            <a:pPr lvl="1"/>
            <a:r>
              <a:rPr lang="en-US" b="1" dirty="0" smtClean="0">
                <a:sym typeface="Wingdings"/>
              </a:rPr>
              <a:t>Clemens Nylandsted Klokmose, CS</a:t>
            </a:r>
          </a:p>
          <a:p>
            <a:pPr lvl="1"/>
            <a:r>
              <a:rPr lang="en-US" dirty="0" smtClean="0">
                <a:sym typeface="Wingdings"/>
              </a:rPr>
              <a:t>Initiated at DiLD (adjunktpædagogikum)</a:t>
            </a:r>
            <a:endParaRPr lang="en-US" dirty="0">
              <a:sym typeface="Wingdings"/>
            </a:endParaRPr>
          </a:p>
          <a:p>
            <a:pPr lvl="1"/>
            <a:endParaRPr lang="en-US" dirty="0"/>
          </a:p>
          <a:p>
            <a:r>
              <a:rPr lang="en-US" b="1" dirty="0" smtClean="0">
                <a:solidFill>
                  <a:srgbClr val="003D85"/>
                </a:solidFill>
              </a:rPr>
              <a:t>sci2u.dk</a:t>
            </a:r>
          </a:p>
          <a:p>
            <a:pPr lvl="1"/>
            <a:r>
              <a:rPr lang="en-US" b="1" dirty="0" smtClean="0"/>
              <a:t>Bjørk Hammer, PHYS</a:t>
            </a:r>
          </a:p>
          <a:p>
            <a:pPr lvl="1"/>
            <a:r>
              <a:rPr lang="en-US" dirty="0" smtClean="0"/>
              <a:t>Frontiers 2012 and 2014</a:t>
            </a:r>
          </a:p>
          <a:p>
            <a:pPr lvl="1"/>
            <a:r>
              <a:rPr lang="en-US" dirty="0" smtClean="0">
                <a:sym typeface="Wingdings"/>
              </a:rPr>
              <a:t> PeerWise (and Paul Denny)</a:t>
            </a:r>
          </a:p>
          <a:p>
            <a:pPr lvl="1"/>
            <a:r>
              <a:rPr lang="en-US" dirty="0" smtClean="0">
                <a:sym typeface="Wingdings"/>
              </a:rPr>
              <a:t> sci2you (tool and framework)</a:t>
            </a:r>
            <a:endParaRPr lang="en-US" dirty="0"/>
          </a:p>
        </p:txBody>
      </p:sp>
      <p:pic>
        <p:nvPicPr>
          <p:cNvPr id="3" name="Picture 2" descr="Screen Shot 2015-02-25 at 05.18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2637469"/>
            <a:ext cx="4536504" cy="7195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 descr="Screen Shot 2015-02-25 at 17.15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3" y="4797152"/>
            <a:ext cx="2736304" cy="136295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6" name="Picture 5" descr="Screen Shot 2015-02-25 at 17.20.5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3533781"/>
            <a:ext cx="4536504" cy="112320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4880992" y="1484784"/>
            <a:ext cx="2232248" cy="1008112"/>
            <a:chOff x="5817096" y="1268760"/>
            <a:chExt cx="2232248" cy="1008112"/>
          </a:xfrm>
        </p:grpSpPr>
        <p:pic>
          <p:nvPicPr>
            <p:cNvPr id="7" name="Picture 6" descr="Screen Shot 2015-02-25 at 17.26.38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112" y="1378431"/>
              <a:ext cx="1944216" cy="358610"/>
            </a:xfrm>
            <a:prstGeom prst="rect">
              <a:avLst/>
            </a:prstGeom>
          </p:spPr>
        </p:pic>
        <p:pic>
          <p:nvPicPr>
            <p:cNvPr id="8" name="Picture 7" descr="Screen Shot 2015-02-25 at 17.26.5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104" y="1798808"/>
              <a:ext cx="2088232" cy="444657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817096" y="1268760"/>
              <a:ext cx="2232248" cy="100811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3984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2-25 at 14.32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3" y="835504"/>
            <a:ext cx="6984776" cy="5257791"/>
          </a:xfrm>
          <a:prstGeom prst="rect">
            <a:avLst/>
          </a:prstGeom>
        </p:spPr>
      </p:pic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Science to you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328" y="1268760"/>
            <a:ext cx="1512168" cy="2016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1044" y="3358733"/>
            <a:ext cx="1496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3D85"/>
                </a:solidFill>
              </a:rPr>
              <a:t>Bjørk Hammer, IFA</a:t>
            </a:r>
          </a:p>
          <a:p>
            <a:pPr algn="ctr"/>
            <a:r>
              <a:rPr lang="en-US" sz="1000" dirty="0" smtClean="0">
                <a:solidFill>
                  <a:srgbClr val="003D85"/>
                </a:solidFill>
              </a:rPr>
              <a:t>Professor</a:t>
            </a:r>
          </a:p>
          <a:p>
            <a:pPr algn="ctr"/>
            <a:r>
              <a:rPr lang="en-US" sz="1000" dirty="0" smtClean="0">
                <a:solidFill>
                  <a:srgbClr val="003D85"/>
                </a:solidFill>
              </a:rPr>
              <a:t>EliteForsk-pris 2009</a:t>
            </a:r>
          </a:p>
          <a:p>
            <a:pPr algn="ctr"/>
            <a:endParaRPr lang="en-US" sz="1000" dirty="0">
              <a:solidFill>
                <a:srgbClr val="003D85"/>
              </a:solidFill>
            </a:endParaRPr>
          </a:p>
          <a:p>
            <a:pPr algn="ctr"/>
            <a:r>
              <a:rPr lang="en-US" sz="1000" b="1" dirty="0">
                <a:solidFill>
                  <a:srgbClr val="003D85"/>
                </a:solidFill>
              </a:rPr>
              <a:t>Scientific teaching </a:t>
            </a:r>
            <a:r>
              <a:rPr lang="en-US" sz="1000" dirty="0">
                <a:solidFill>
                  <a:srgbClr val="003D85"/>
                </a:solidFill>
              </a:rPr>
              <a:t>(learning analytics)</a:t>
            </a:r>
          </a:p>
          <a:p>
            <a:pPr algn="ctr"/>
            <a:endParaRPr lang="en-US" sz="1000" dirty="0" smtClean="0">
              <a:solidFill>
                <a:srgbClr val="003D85"/>
              </a:solidFill>
            </a:endParaRPr>
          </a:p>
          <a:p>
            <a:pPr algn="ctr"/>
            <a:endParaRPr lang="en-US" sz="1000" dirty="0">
              <a:solidFill>
                <a:srgbClr val="003D85"/>
              </a:solidFill>
            </a:endParaRPr>
          </a:p>
          <a:p>
            <a:pPr algn="ctr"/>
            <a:endParaRPr lang="en-US" sz="1000" dirty="0" smtClean="0">
              <a:solidFill>
                <a:srgbClr val="003D8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05328" y="3356992"/>
            <a:ext cx="1512168" cy="280831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7921044" y="3974411"/>
            <a:ext cx="1496452" cy="2094883"/>
            <a:chOff x="7921044" y="3974411"/>
            <a:chExt cx="1496452" cy="209488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77336" y="5157192"/>
              <a:ext cx="1368152" cy="912102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921044" y="3974411"/>
              <a:ext cx="1496452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00" b="1" dirty="0" smtClean="0">
                <a:solidFill>
                  <a:srgbClr val="003D85"/>
                </a:solidFill>
              </a:endParaRPr>
            </a:p>
            <a:p>
              <a:pPr algn="ctr"/>
              <a:endParaRPr lang="en-US" sz="1000" b="1" dirty="0">
                <a:solidFill>
                  <a:srgbClr val="003D85"/>
                </a:solidFill>
              </a:endParaRPr>
            </a:p>
            <a:p>
              <a:pPr algn="ctr"/>
              <a:endParaRPr lang="en-US" sz="1000" dirty="0" smtClean="0">
                <a:solidFill>
                  <a:srgbClr val="003D85"/>
                </a:solidFill>
              </a:endParaRPr>
            </a:p>
            <a:p>
              <a:pPr algn="ctr"/>
              <a:r>
                <a:rPr lang="en-US" sz="1000" dirty="0" smtClean="0">
                  <a:solidFill>
                    <a:srgbClr val="003D85"/>
                  </a:solidFill>
                </a:rPr>
                <a:t>Aiming for joint publication with</a:t>
              </a:r>
            </a:p>
            <a:p>
              <a:pPr algn="ctr"/>
              <a:r>
                <a:rPr lang="en-US" sz="1000" dirty="0" smtClean="0">
                  <a:solidFill>
                    <a:srgbClr val="003D85"/>
                  </a:solidFill>
                </a:rPr>
                <a:t>Pernille Maj Svendsen from CSE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427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45734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CSE and Frontiers in Science Education</a:t>
            </a:r>
          </a:p>
          <a:p>
            <a:pPr lvl="1"/>
            <a:r>
              <a:rPr lang="en-GB" dirty="0" smtClean="0"/>
              <a:t>2012: Clickers, Peer Instruction, and the Inverted Classroom</a:t>
            </a:r>
          </a:p>
          <a:p>
            <a:pPr lvl="1"/>
            <a:r>
              <a:rPr lang="en-GB" dirty="0" smtClean="0"/>
              <a:t>2014: Transforming Education with Technology</a:t>
            </a:r>
          </a:p>
          <a:p>
            <a:pPr lvl="1"/>
            <a:r>
              <a:rPr lang="en-GB" dirty="0" smtClean="0"/>
              <a:t>A few derived initiatives @ ST</a:t>
            </a:r>
          </a:p>
          <a:p>
            <a:pPr lvl="1"/>
            <a:endParaRPr lang="en-GB" dirty="0"/>
          </a:p>
          <a:p>
            <a:r>
              <a:rPr lang="en-GB" dirty="0" smtClean="0"/>
              <a:t>The Times They Are A-Changin’</a:t>
            </a:r>
            <a:endParaRPr lang="en-GB" dirty="0"/>
          </a:p>
          <a:p>
            <a:pPr lvl="1"/>
            <a:r>
              <a:rPr lang="en-GB" dirty="0" smtClean="0"/>
              <a:t>Traditional teaching</a:t>
            </a:r>
          </a:p>
          <a:p>
            <a:pPr lvl="1"/>
            <a:r>
              <a:rPr lang="en-GB" dirty="0" smtClean="0"/>
              <a:t>From naïve to smart use of technology</a:t>
            </a:r>
          </a:p>
          <a:p>
            <a:pPr lvl="1"/>
            <a:r>
              <a:rPr lang="en-GB" dirty="0" smtClean="0"/>
              <a:t>STREAM: Flipped classroom, active learning, just-in-time teaching, ...</a:t>
            </a:r>
          </a:p>
          <a:p>
            <a:pPr lvl="1"/>
            <a:endParaRPr lang="en-GB" dirty="0"/>
          </a:p>
          <a:p>
            <a:r>
              <a:rPr lang="en-GB" dirty="0" smtClean="0"/>
              <a:t>Miscellaneous</a:t>
            </a:r>
          </a:p>
          <a:p>
            <a:pPr lvl="1"/>
            <a:r>
              <a:rPr lang="en-GB" dirty="0" smtClean="0"/>
              <a:t>MOOCs</a:t>
            </a:r>
          </a:p>
          <a:p>
            <a:pPr lvl="1"/>
            <a:r>
              <a:rPr lang="en-GB" dirty="0" smtClean="0"/>
              <a:t>Misuse of Technology in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504" y="4509120"/>
            <a:ext cx="9073008" cy="122413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8504" y="1340768"/>
            <a:ext cx="9073008" cy="158417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03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Times They Are A-Changin’</a:t>
            </a:r>
            <a:br>
              <a:rPr lang="en-GB" dirty="0" smtClean="0"/>
            </a:br>
            <a:r>
              <a:rPr lang="en-GB" sz="2400" dirty="0" smtClean="0"/>
              <a:t>Challenges and </a:t>
            </a:r>
            <a:r>
              <a:rPr lang="en-GB" sz="2400" dirty="0"/>
              <a:t>o</a:t>
            </a:r>
            <a:r>
              <a:rPr lang="en-GB" sz="2400" dirty="0" smtClean="0"/>
              <a:t>pportunities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47800"/>
            <a:ext cx="7698060" cy="457348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Turbulence (recent “ledelsesseminar”)</a:t>
            </a:r>
          </a:p>
          <a:p>
            <a:pPr lvl="1"/>
            <a:r>
              <a:rPr lang="en-US" dirty="0" smtClean="0"/>
              <a:t>Political awareness</a:t>
            </a:r>
          </a:p>
          <a:p>
            <a:pPr lvl="2"/>
            <a:r>
              <a:rPr lang="en-US" dirty="0" smtClean="0"/>
              <a:t>fremdrift, akkreditering</a:t>
            </a:r>
            <a:r>
              <a:rPr lang="en-US" dirty="0"/>
              <a:t>, </a:t>
            </a:r>
            <a:r>
              <a:rPr lang="en-US" dirty="0" smtClean="0"/>
              <a:t>dimensionering, reformering, ...</a:t>
            </a:r>
          </a:p>
          <a:p>
            <a:pPr lvl="1"/>
            <a:r>
              <a:rPr lang="en-US" dirty="0" smtClean="0"/>
              <a:t>Quality (effectiveness)</a:t>
            </a:r>
          </a:p>
          <a:p>
            <a:pPr lvl="1"/>
            <a:r>
              <a:rPr lang="en-US" dirty="0" smtClean="0"/>
              <a:t>Resources (efficiency)</a:t>
            </a:r>
          </a:p>
          <a:p>
            <a:pPr lvl="1"/>
            <a:r>
              <a:rPr lang="en-US" dirty="0"/>
              <a:t>Global </a:t>
            </a:r>
            <a:r>
              <a:rPr lang="en-US" dirty="0" smtClean="0"/>
              <a:t>competition</a:t>
            </a:r>
          </a:p>
          <a:p>
            <a:pPr lvl="1"/>
            <a:endParaRPr lang="en-US" dirty="0"/>
          </a:p>
          <a:p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A game changer in academia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articularly in education</a:t>
            </a:r>
          </a:p>
          <a:p>
            <a:pPr lvl="1"/>
            <a:r>
              <a:rPr lang="en-US" dirty="0" smtClean="0"/>
              <a:t>Loads of affordances</a:t>
            </a:r>
          </a:p>
          <a:p>
            <a:pPr lvl="1"/>
            <a:r>
              <a:rPr lang="en-US" dirty="0" smtClean="0"/>
              <a:t>A new mindset</a:t>
            </a:r>
          </a:p>
          <a:p>
            <a:pPr lvl="1"/>
            <a:r>
              <a:rPr lang="en-US" dirty="0" smtClean="0">
                <a:hlinkClick r:id="rId2"/>
              </a:rPr>
              <a:t>A day in the life of Emma</a:t>
            </a:r>
            <a:r>
              <a:rPr lang="en-US" dirty="0" smtClean="0"/>
              <a:t> (Victor)</a:t>
            </a:r>
          </a:p>
        </p:txBody>
      </p:sp>
      <p:pic>
        <p:nvPicPr>
          <p:cNvPr id="3" name="Picture 2" descr="Screen Shot 2015-02-25 at 02.44.5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414" y="3830249"/>
            <a:ext cx="3698082" cy="2070114"/>
          </a:xfrm>
          <a:prstGeom prst="rect">
            <a:avLst/>
          </a:prstGeom>
        </p:spPr>
      </p:pic>
      <p:pic>
        <p:nvPicPr>
          <p:cNvPr id="4" name="Picture 3" descr="Screen Shot 2015-02-25 at 03.00.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328" y="1275679"/>
            <a:ext cx="1507280" cy="236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New Technology as Game Changer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520" y="1268760"/>
            <a:ext cx="6768752" cy="31393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3D85"/>
                </a:solidFill>
              </a:rPr>
              <a:t>“We </a:t>
            </a:r>
            <a:r>
              <a:rPr lang="en-GB" dirty="0">
                <a:solidFill>
                  <a:srgbClr val="003D85"/>
                </a:solidFill>
              </a:rPr>
              <a:t>talked of the difference between the mode of education at Oxford and that in those colleges where instruction is chiefly conveyed by </a:t>
            </a:r>
            <a:r>
              <a:rPr lang="en-GB" dirty="0" smtClean="0">
                <a:solidFill>
                  <a:srgbClr val="003D85"/>
                </a:solidFill>
              </a:rPr>
              <a:t>lectures.</a:t>
            </a:r>
          </a:p>
          <a:p>
            <a:endParaRPr lang="en-GB" dirty="0">
              <a:solidFill>
                <a:srgbClr val="003D85"/>
              </a:solidFill>
            </a:endParaRPr>
          </a:p>
          <a:p>
            <a:r>
              <a:rPr lang="en-GB" dirty="0">
                <a:solidFill>
                  <a:srgbClr val="003D85"/>
                </a:solidFill>
              </a:rPr>
              <a:t>Lectures were once useful; but now, </a:t>
            </a:r>
            <a:r>
              <a:rPr lang="en-GB" dirty="0" smtClean="0">
                <a:solidFill>
                  <a:srgbClr val="003D85"/>
                </a:solidFill>
              </a:rPr>
              <a:t>when </a:t>
            </a:r>
            <a:r>
              <a:rPr lang="en-GB" dirty="0">
                <a:solidFill>
                  <a:srgbClr val="003D85"/>
                </a:solidFill>
              </a:rPr>
              <a:t>all </a:t>
            </a:r>
            <a:r>
              <a:rPr lang="en-GB" dirty="0" smtClean="0">
                <a:solidFill>
                  <a:srgbClr val="003D85"/>
                </a:solidFill>
              </a:rPr>
              <a:t>can </a:t>
            </a:r>
            <a:r>
              <a:rPr lang="en-GB" dirty="0" smtClean="0">
                <a:solidFill>
                  <a:schemeClr val="accent2"/>
                </a:solidFill>
              </a:rPr>
              <a:t>use </a:t>
            </a:r>
            <a:r>
              <a:rPr lang="en-GB" dirty="0">
                <a:solidFill>
                  <a:schemeClr val="accent2"/>
                </a:solidFill>
              </a:rPr>
              <a:t>this new </a:t>
            </a:r>
            <a:r>
              <a:rPr lang="en-GB" dirty="0" smtClean="0">
                <a:solidFill>
                  <a:schemeClr val="accent2"/>
                </a:solidFill>
              </a:rPr>
              <a:t>and widespread technology, </a:t>
            </a:r>
            <a:r>
              <a:rPr lang="en-GB" dirty="0">
                <a:solidFill>
                  <a:schemeClr val="accent2"/>
                </a:solidFill>
              </a:rPr>
              <a:t>lectures are </a:t>
            </a:r>
            <a:r>
              <a:rPr lang="en-GB" dirty="0" smtClean="0">
                <a:solidFill>
                  <a:srgbClr val="003D85"/>
                </a:solidFill>
              </a:rPr>
              <a:t>unnecessary.</a:t>
            </a:r>
          </a:p>
          <a:p>
            <a:endParaRPr lang="en-GB" dirty="0">
              <a:solidFill>
                <a:srgbClr val="003D85"/>
              </a:solidFill>
            </a:endParaRPr>
          </a:p>
          <a:p>
            <a:r>
              <a:rPr lang="en-GB" dirty="0">
                <a:solidFill>
                  <a:srgbClr val="003D85"/>
                </a:solidFill>
              </a:rPr>
              <a:t>If your attention fails, and you miss a part of the lecture, it is lost; you cannot go back as </a:t>
            </a:r>
            <a:r>
              <a:rPr lang="en-GB" dirty="0" smtClean="0">
                <a:solidFill>
                  <a:srgbClr val="003D85"/>
                </a:solidFill>
              </a:rPr>
              <a:t>you can with the </a:t>
            </a:r>
            <a:r>
              <a:rPr lang="en-GB" dirty="0">
                <a:solidFill>
                  <a:srgbClr val="003D85"/>
                </a:solidFill>
              </a:rPr>
              <a:t>new </a:t>
            </a:r>
            <a:r>
              <a:rPr lang="en-GB" dirty="0" smtClean="0">
                <a:solidFill>
                  <a:srgbClr val="003D85"/>
                </a:solidFill>
              </a:rPr>
              <a:t>technology.”</a:t>
            </a:r>
          </a:p>
          <a:p>
            <a:endParaRPr lang="en-GB" dirty="0">
              <a:solidFill>
                <a:srgbClr val="003D85"/>
              </a:solidFill>
            </a:endParaRPr>
          </a:p>
          <a:p>
            <a:r>
              <a:rPr lang="en-GB" dirty="0" smtClean="0">
                <a:solidFill>
                  <a:srgbClr val="003D85"/>
                </a:solidFill>
              </a:rPr>
              <a:t>	   </a:t>
            </a:r>
            <a:endParaRPr lang="en-GB" i="1" dirty="0" smtClean="0">
              <a:solidFill>
                <a:srgbClr val="003D85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42472" y="4005064"/>
            <a:ext cx="56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rgbClr val="003D85"/>
                </a:solidFill>
                <a:hlinkClick r:id="rId2"/>
              </a:rPr>
              <a:t>The Life of Samuel Johnson</a:t>
            </a:r>
            <a:r>
              <a:rPr lang="en-GB" i="1" dirty="0" smtClean="0">
                <a:solidFill>
                  <a:srgbClr val="003D85"/>
                </a:solidFill>
              </a:rPr>
              <a:t>, by </a:t>
            </a:r>
            <a:r>
              <a:rPr lang="en-GB" i="1" dirty="0">
                <a:solidFill>
                  <a:srgbClr val="003D85"/>
                </a:solidFill>
              </a:rPr>
              <a:t>James </a:t>
            </a:r>
            <a:r>
              <a:rPr lang="en-GB" i="1" dirty="0" smtClean="0">
                <a:solidFill>
                  <a:srgbClr val="003D85"/>
                </a:solidFill>
              </a:rPr>
              <a:t>Boswell, 1791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04528" y="2434248"/>
            <a:ext cx="6480720" cy="1368152"/>
            <a:chOff x="704528" y="2492896"/>
            <a:chExt cx="6480720" cy="1368152"/>
          </a:xfrm>
        </p:grpSpPr>
        <p:sp>
          <p:nvSpPr>
            <p:cNvPr id="20" name="Rectangle 19"/>
            <p:cNvSpPr/>
            <p:nvPr/>
          </p:nvSpPr>
          <p:spPr>
            <a:xfrm>
              <a:off x="5745088" y="2492896"/>
              <a:ext cx="144016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04528" y="2780928"/>
              <a:ext cx="279508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492998" y="3573016"/>
              <a:ext cx="288693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48544" y="2352948"/>
            <a:ext cx="6192688" cy="1465359"/>
            <a:chOff x="848544" y="2411596"/>
            <a:chExt cx="6192688" cy="1465359"/>
          </a:xfrm>
        </p:grpSpPr>
        <p:sp>
          <p:nvSpPr>
            <p:cNvPr id="19" name="TextBox 18"/>
            <p:cNvSpPr txBox="1"/>
            <p:nvPr/>
          </p:nvSpPr>
          <p:spPr>
            <a:xfrm>
              <a:off x="4016896" y="3507623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B20308"/>
                  </a:solidFill>
                </a:rPr>
                <a:t>do upon a book</a:t>
              </a:r>
              <a:endParaRPr lang="en-US" dirty="0">
                <a:solidFill>
                  <a:srgbClr val="B20308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17096" y="2411596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B20308"/>
                  </a:solidFill>
                </a:rPr>
                <a:t>read, and </a:t>
              </a:r>
              <a:endParaRPr lang="en-US" dirty="0">
                <a:solidFill>
                  <a:srgbClr val="B20308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8544" y="2683721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B20308"/>
                  </a:solidFill>
                </a:rPr>
                <a:t>books are so numerous</a:t>
              </a:r>
              <a:endParaRPr lang="en-US" dirty="0">
                <a:solidFill>
                  <a:srgbClr val="B20308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60512" y="908720"/>
            <a:ext cx="314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D85"/>
                </a:solidFill>
              </a:rPr>
              <a:t>15</a:t>
            </a:r>
            <a:r>
              <a:rPr lang="en-US" baseline="30000" dirty="0" smtClean="0">
                <a:solidFill>
                  <a:srgbClr val="003D85"/>
                </a:solidFill>
              </a:rPr>
              <a:t>th</a:t>
            </a:r>
            <a:r>
              <a:rPr lang="en-US" dirty="0" smtClean="0">
                <a:solidFill>
                  <a:srgbClr val="003D85"/>
                </a:solidFill>
              </a:rPr>
              <a:t> April, 1781 (Easter Day):</a:t>
            </a:r>
            <a:endParaRPr lang="en-US" dirty="0">
              <a:solidFill>
                <a:srgbClr val="003D85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545288" y="1268760"/>
            <a:ext cx="1892050" cy="4608512"/>
            <a:chOff x="7545288" y="1268760"/>
            <a:chExt cx="1892050" cy="4608512"/>
          </a:xfrm>
        </p:grpSpPr>
        <p:pic>
          <p:nvPicPr>
            <p:cNvPr id="8" name="Picture 7" descr="Screen Shot 2015-03-15 at 17.02.53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296" y="1340768"/>
              <a:ext cx="1748034" cy="2122013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689304" y="2924944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Samuel Johnson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(1709-1784)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17296" y="3678974"/>
              <a:ext cx="1754190" cy="212629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689304" y="5263150"/>
              <a:ext cx="15841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James Boswell</a:t>
              </a:r>
            </a:p>
            <a:p>
              <a:pPr algn="ctr"/>
              <a:r>
                <a:rPr lang="en-US" sz="1400" dirty="0" smtClean="0">
                  <a:solidFill>
                    <a:srgbClr val="FFFFFF"/>
                  </a:solidFill>
                </a:rPr>
                <a:t>(1740-1795)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545288" y="1268760"/>
              <a:ext cx="1892050" cy="460851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7617296" y="3573016"/>
              <a:ext cx="1728192" cy="0"/>
            </a:xfrm>
            <a:prstGeom prst="line">
              <a:avLst/>
            </a:prstGeom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04" name="Group 21503"/>
          <p:cNvGrpSpPr/>
          <p:nvPr/>
        </p:nvGrpSpPr>
        <p:grpSpPr>
          <a:xfrm>
            <a:off x="632520" y="4587743"/>
            <a:ext cx="6768753" cy="1296144"/>
            <a:chOff x="632520" y="4581128"/>
            <a:chExt cx="6768753" cy="1296144"/>
          </a:xfrm>
        </p:grpSpPr>
        <p:sp>
          <p:nvSpPr>
            <p:cNvPr id="31" name="Rectangle 30"/>
            <p:cNvSpPr/>
            <p:nvPr/>
          </p:nvSpPr>
          <p:spPr>
            <a:xfrm>
              <a:off x="632520" y="4581128"/>
              <a:ext cx="6768752" cy="1296144"/>
            </a:xfrm>
            <a:prstGeom prst="rect">
              <a:avLst/>
            </a:prstGeom>
            <a:noFill/>
            <a:ln w="57150" cmpd="thinThick">
              <a:solidFill>
                <a:schemeClr val="accent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2521" y="4627433"/>
              <a:ext cx="67687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No reason to believe that </a:t>
              </a:r>
              <a:r>
                <a:rPr lang="en-US" b="1" dirty="0" smtClean="0">
                  <a:solidFill>
                    <a:schemeClr val="accent2"/>
                  </a:solidFill>
                </a:rPr>
                <a:t>naïve use of technology </a:t>
              </a:r>
              <a:r>
                <a:rPr lang="en-US" dirty="0" smtClean="0">
                  <a:solidFill>
                    <a:schemeClr val="accent2"/>
                  </a:solidFill>
                </a:rPr>
                <a:t>will have a profound impact on education.</a:t>
              </a:r>
            </a:p>
            <a:p>
              <a:endParaRPr lang="en-US" dirty="0">
                <a:solidFill>
                  <a:schemeClr val="accent2"/>
                </a:solidFill>
              </a:endParaRPr>
            </a:p>
            <a:p>
              <a:r>
                <a:rPr lang="en-US" dirty="0" smtClean="0">
                  <a:solidFill>
                    <a:schemeClr val="accent2"/>
                  </a:solidFill>
                </a:rPr>
                <a:t>We need to embrace technology more thoroughly...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39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Traditional Approach</a:t>
            </a:r>
            <a:br>
              <a:rPr lang="en-GB" dirty="0" smtClean="0"/>
            </a:br>
            <a:r>
              <a:rPr lang="en-GB" sz="2400" dirty="0" smtClean="0"/>
              <a:t>Emphasis on dissemination</a:t>
            </a:r>
            <a:endParaRPr lang="en-GB" sz="2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47800"/>
            <a:ext cx="8922196" cy="457348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two steps of education</a:t>
            </a:r>
          </a:p>
          <a:p>
            <a:endParaRPr lang="en-US" dirty="0" smtClean="0"/>
          </a:p>
          <a:p>
            <a:r>
              <a:rPr lang="en-US" b="1" dirty="0" smtClean="0"/>
              <a:t>1. Dissemination</a:t>
            </a:r>
          </a:p>
          <a:p>
            <a:pPr lvl="1"/>
            <a:r>
              <a:rPr lang="en-US" dirty="0" smtClean="0"/>
              <a:t>The first step is </a:t>
            </a:r>
            <a:r>
              <a:rPr lang="en-US" b="1" dirty="0" smtClean="0"/>
              <a:t>information transfer</a:t>
            </a:r>
          </a:p>
          <a:p>
            <a:pPr lvl="1"/>
            <a:endParaRPr lang="en-US" dirty="0"/>
          </a:p>
          <a:p>
            <a:r>
              <a:rPr lang="en-US" b="1" dirty="0" smtClean="0"/>
              <a:t>2. Assimilation</a:t>
            </a:r>
          </a:p>
          <a:p>
            <a:pPr lvl="1"/>
            <a:r>
              <a:rPr lang="en-US" dirty="0" smtClean="0"/>
              <a:t>The second – much more important step – is for the learner </a:t>
            </a:r>
            <a:r>
              <a:rPr lang="en-US" b="1" dirty="0" smtClean="0"/>
              <a:t>to make sense of that information</a:t>
            </a:r>
            <a:r>
              <a:rPr lang="en-US" dirty="0" smtClean="0"/>
              <a:t>.  To </a:t>
            </a:r>
            <a:r>
              <a:rPr lang="en-US" i="1" dirty="0" smtClean="0"/>
              <a:t>do</a:t>
            </a:r>
            <a:r>
              <a:rPr lang="en-US" dirty="0" smtClean="0"/>
              <a:t> something with that information.  To extract from that information the mental models, the knowledge, and the skills that will make the learners successful in their future career.</a:t>
            </a:r>
          </a:p>
          <a:p>
            <a:pPr lvl="1"/>
            <a:endParaRPr lang="en-US" dirty="0"/>
          </a:p>
          <a:p>
            <a:r>
              <a:rPr lang="en-US" dirty="0" smtClean="0"/>
              <a:t>Traditional approach</a:t>
            </a:r>
          </a:p>
          <a:p>
            <a:pPr lvl="1"/>
            <a:r>
              <a:rPr lang="en-US" dirty="0" smtClean="0"/>
              <a:t>Puts all of the emphasis on the first step </a:t>
            </a:r>
            <a:r>
              <a:rPr lang="en-US" b="1" dirty="0" smtClean="0">
                <a:solidFill>
                  <a:srgbClr val="FF0000"/>
                </a:solidFill>
              </a:rPr>
              <a:t>leaving the much harder second step to our students on their own</a:t>
            </a:r>
            <a:r>
              <a:rPr lang="en-US" b="1" dirty="0" smtClean="0"/>
              <a:t> </a:t>
            </a:r>
            <a:r>
              <a:rPr lang="en-US" dirty="0" smtClean="0"/>
              <a:t>(or with the youngest and most inexperienced teachers, the TAs)</a:t>
            </a:r>
          </a:p>
        </p:txBody>
      </p:sp>
      <p:sp>
        <p:nvSpPr>
          <p:cNvPr id="8" name="Rectangle 7"/>
          <p:cNvSpPr/>
          <p:nvPr/>
        </p:nvSpPr>
        <p:spPr>
          <a:xfrm>
            <a:off x="776536" y="2996952"/>
            <a:ext cx="8640960" cy="144016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7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Naïve Use of Technology</a:t>
            </a:r>
            <a:br>
              <a:rPr lang="en-GB" dirty="0" smtClean="0"/>
            </a:br>
            <a:r>
              <a:rPr lang="en-GB" sz="2400" dirty="0" smtClean="0"/>
              <a:t>New Ways of </a:t>
            </a:r>
            <a:r>
              <a:rPr lang="en-GB" sz="2400" u="sng" dirty="0" smtClean="0"/>
              <a:t>Dissemination</a:t>
            </a:r>
            <a:endParaRPr lang="en-GB" sz="2400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47800"/>
            <a:ext cx="8922196" cy="4573488"/>
          </a:xfrm>
        </p:spPr>
        <p:txBody>
          <a:bodyPr>
            <a:normAutofit/>
          </a:bodyPr>
          <a:lstStyle/>
          <a:p>
            <a:r>
              <a:rPr lang="en-US" dirty="0" smtClean="0"/>
              <a:t>1. Dissemination</a:t>
            </a:r>
            <a:endParaRPr lang="en-US" dirty="0"/>
          </a:p>
          <a:p>
            <a:r>
              <a:rPr lang="en-US" dirty="0" smtClean="0"/>
              <a:t>2. Assimilation</a:t>
            </a:r>
          </a:p>
          <a:p>
            <a:pPr lvl="1"/>
            <a:endParaRPr lang="en-US" dirty="0"/>
          </a:p>
          <a:p>
            <a:r>
              <a:rPr lang="en-US" dirty="0" smtClean="0"/>
              <a:t>Naïve modernization</a:t>
            </a:r>
          </a:p>
          <a:p>
            <a:pPr lvl="1"/>
            <a:r>
              <a:rPr lang="en-US" dirty="0" smtClean="0"/>
              <a:t>Moving the first step from the lecture hall to videos/online material (the computer screen)</a:t>
            </a:r>
          </a:p>
          <a:p>
            <a:pPr lvl="1"/>
            <a:r>
              <a:rPr lang="en-US" dirty="0" smtClean="0"/>
              <a:t>This alone is unlikely to have a profound impact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872880" y="1445851"/>
            <a:ext cx="2851217" cy="523220"/>
            <a:chOff x="3872880" y="1445851"/>
            <a:chExt cx="2851217" cy="523220"/>
          </a:xfrm>
        </p:grpSpPr>
        <p:sp>
          <p:nvSpPr>
            <p:cNvPr id="3" name="TextBox 2"/>
            <p:cNvSpPr txBox="1"/>
            <p:nvPr/>
          </p:nvSpPr>
          <p:spPr>
            <a:xfrm>
              <a:off x="4679948" y="1445851"/>
              <a:ext cx="2044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latin typeface="AU Passata"/>
                  <a:cs typeface="AU Passata"/>
                </a:rPr>
                <a:t>Technology</a:t>
              </a:r>
              <a:endParaRPr lang="en-US" sz="2800" b="1" dirty="0">
                <a:latin typeface="AU Passata"/>
                <a:cs typeface="AU Passata"/>
              </a:endParaRPr>
            </a:p>
          </p:txBody>
        </p:sp>
        <p:sp>
          <p:nvSpPr>
            <p:cNvPr id="4" name="Left Arrow 3"/>
            <p:cNvSpPr/>
            <p:nvPr/>
          </p:nvSpPr>
          <p:spPr>
            <a:xfrm>
              <a:off x="3872880" y="1628800"/>
              <a:ext cx="576064" cy="216024"/>
            </a:xfrm>
            <a:prstGeom prst="left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5405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Smart Use of Technology</a:t>
            </a:r>
            <a:br>
              <a:rPr lang="en-GB" dirty="0" smtClean="0"/>
            </a:br>
            <a:r>
              <a:rPr lang="en-GB" sz="2400" dirty="0" smtClean="0"/>
              <a:t>New Ways of </a:t>
            </a:r>
            <a:r>
              <a:rPr lang="en-GB" sz="2400" u="sng" dirty="0" smtClean="0"/>
              <a:t>Assimilation</a:t>
            </a:r>
            <a:endParaRPr lang="en-GB" sz="2400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447800"/>
            <a:ext cx="8922196" cy="4573488"/>
          </a:xfrm>
        </p:spPr>
        <p:txBody>
          <a:bodyPr>
            <a:normAutofit/>
          </a:bodyPr>
          <a:lstStyle/>
          <a:p>
            <a:r>
              <a:rPr lang="en-US" dirty="0" smtClean="0"/>
              <a:t>1. Dissemination</a:t>
            </a:r>
            <a:endParaRPr lang="en-US" dirty="0"/>
          </a:p>
          <a:p>
            <a:r>
              <a:rPr lang="en-US" dirty="0" smtClean="0"/>
              <a:t>2. Assimilation</a:t>
            </a:r>
          </a:p>
          <a:p>
            <a:pPr lvl="1"/>
            <a:endParaRPr lang="en-US" dirty="0"/>
          </a:p>
          <a:p>
            <a:r>
              <a:rPr lang="en-US" dirty="0" smtClean="0"/>
              <a:t>Smart modernization</a:t>
            </a:r>
          </a:p>
          <a:p>
            <a:pPr lvl="1"/>
            <a:r>
              <a:rPr lang="en-US" dirty="0" smtClean="0"/>
              <a:t>Use technology to also facilitate assimilation of information</a:t>
            </a:r>
          </a:p>
          <a:p>
            <a:pPr lvl="1"/>
            <a:r>
              <a:rPr lang="en-US" dirty="0" smtClean="0"/>
              <a:t>Automate (or semi-automate) routine aspects of education</a:t>
            </a:r>
          </a:p>
          <a:p>
            <a:pPr lvl="1"/>
            <a:r>
              <a:rPr lang="en-US" dirty="0" smtClean="0"/>
              <a:t>Accommodate diversity</a:t>
            </a:r>
          </a:p>
          <a:p>
            <a:pPr lvl="1"/>
            <a:r>
              <a:rPr lang="en-US" dirty="0" smtClean="0"/>
              <a:t>Save face-to-face time for more challenging</a:t>
            </a:r>
            <a:r>
              <a:rPr lang="en-US" dirty="0"/>
              <a:t> </a:t>
            </a:r>
            <a:r>
              <a:rPr lang="en-US" dirty="0" smtClean="0"/>
              <a:t>and interesting aspects of education</a:t>
            </a:r>
          </a:p>
          <a:p>
            <a:pPr lvl="1"/>
            <a:r>
              <a:rPr lang="en-US" dirty="0" smtClean="0"/>
              <a:t>More effective for students; more fun for teachers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72880" y="1969676"/>
            <a:ext cx="2851217" cy="523220"/>
            <a:chOff x="3872880" y="1452466"/>
            <a:chExt cx="2851217" cy="523220"/>
          </a:xfrm>
        </p:grpSpPr>
        <p:sp>
          <p:nvSpPr>
            <p:cNvPr id="5" name="TextBox 4"/>
            <p:cNvSpPr txBox="1"/>
            <p:nvPr/>
          </p:nvSpPr>
          <p:spPr>
            <a:xfrm>
              <a:off x="4679948" y="1452466"/>
              <a:ext cx="20441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AU Passata"/>
                  <a:cs typeface="AU Passata"/>
                </a:rPr>
                <a:t>Technology</a:t>
              </a:r>
            </a:p>
          </p:txBody>
        </p:sp>
        <p:sp>
          <p:nvSpPr>
            <p:cNvPr id="6" name="Left Arrow 5"/>
            <p:cNvSpPr/>
            <p:nvPr/>
          </p:nvSpPr>
          <p:spPr>
            <a:xfrm>
              <a:off x="3872880" y="1628800"/>
              <a:ext cx="576064" cy="216024"/>
            </a:xfrm>
            <a:prstGeom prst="left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0904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9-02 at 00.27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58" y="1556792"/>
            <a:ext cx="5632354" cy="4392488"/>
          </a:xfrm>
          <a:prstGeom prst="rect">
            <a:avLst/>
          </a:prstGeom>
        </p:spPr>
      </p:pic>
      <p:sp>
        <p:nvSpPr>
          <p:cNvPr id="18439" name="Title 1"/>
          <p:cNvSpPr>
            <a:spLocks noGrp="1"/>
          </p:cNvSpPr>
          <p:nvPr>
            <p:ph type="title"/>
          </p:nvPr>
        </p:nvSpPr>
        <p:spPr>
          <a:xfrm>
            <a:off x="495301" y="228600"/>
            <a:ext cx="7338020" cy="1143000"/>
          </a:xfrm>
        </p:spPr>
        <p:txBody>
          <a:bodyPr/>
          <a:lstStyle/>
          <a:p>
            <a:r>
              <a:rPr lang="en-GB" dirty="0" smtClean="0">
                <a:ea typeface="ＭＳ Ｐゴシック" charset="-128"/>
                <a:cs typeface="ＭＳ Ｐゴシック" charset="-128"/>
              </a:rPr>
              <a:t>The essence </a:t>
            </a:r>
            <a:r>
              <a:rPr lang="en-GB" dirty="0">
                <a:ea typeface="ＭＳ Ｐゴシック" charset="-128"/>
                <a:cs typeface="ＭＳ Ｐゴシック" charset="-128"/>
              </a:rPr>
              <a:t>o</a:t>
            </a:r>
            <a:r>
              <a:rPr lang="en-GB" dirty="0" smtClean="0">
                <a:ea typeface="ＭＳ Ｐゴシック" charset="-128"/>
                <a:cs typeface="ＭＳ Ｐゴシック" charset="-128"/>
              </a:rPr>
              <a:t>f ”flipped classroom”</a:t>
            </a:r>
            <a:endParaRPr lang="en-GB" sz="2400" dirty="0"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88938" y="4260778"/>
            <a:ext cx="8756550" cy="1728192"/>
            <a:chOff x="588938" y="4260778"/>
            <a:chExt cx="8756550" cy="1728192"/>
          </a:xfrm>
        </p:grpSpPr>
        <p:sp>
          <p:nvSpPr>
            <p:cNvPr id="17" name="TextBox 16"/>
            <p:cNvSpPr txBox="1"/>
            <p:nvPr/>
          </p:nvSpPr>
          <p:spPr>
            <a:xfrm>
              <a:off x="588938" y="4427820"/>
              <a:ext cx="3571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B20308"/>
                  </a:solidFill>
                </a:rPr>
                <a:t>...instead of wasting f2f time here</a:t>
              </a: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4100905" y="4260778"/>
              <a:ext cx="5244583" cy="1728192"/>
            </a:xfrm>
            <a:prstGeom prst="roundRect">
              <a:avLst/>
            </a:prstGeom>
            <a:noFill/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A50021"/>
                </a:solidFill>
                <a:effectLst/>
                <a:latin typeface="Arial" pitchFamily="-106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2936776" y="4797152"/>
              <a:ext cx="1080120" cy="360040"/>
            </a:xfrm>
            <a:prstGeom prst="line">
              <a:avLst/>
            </a:prstGeom>
            <a:noFill/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</p:grpSp>
      <p:sp>
        <p:nvSpPr>
          <p:cNvPr id="23" name="Rectangle 22"/>
          <p:cNvSpPr/>
          <p:nvPr/>
        </p:nvSpPr>
        <p:spPr>
          <a:xfrm>
            <a:off x="4232920" y="1628800"/>
            <a:ext cx="1152128" cy="2160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545151" y="1628800"/>
            <a:ext cx="8368288" cy="2880320"/>
            <a:chOff x="545151" y="1628800"/>
            <a:chExt cx="8368288" cy="2880320"/>
          </a:xfrm>
        </p:grpSpPr>
        <p:sp>
          <p:nvSpPr>
            <p:cNvPr id="19" name="TextBox 18"/>
            <p:cNvSpPr txBox="1"/>
            <p:nvPr/>
          </p:nvSpPr>
          <p:spPr>
            <a:xfrm>
              <a:off x="545151" y="3923764"/>
              <a:ext cx="3135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8000"/>
                  </a:solidFill>
                </a:rPr>
                <a:t>Maximize f2f time spent here</a:t>
              </a: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>
              <a:off x="3656856" y="4139788"/>
              <a:ext cx="936104" cy="0"/>
            </a:xfrm>
            <a:prstGeom prst="line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</p:cxnSp>
        <p:sp>
          <p:nvSpPr>
            <p:cNvPr id="27" name="Rounded Rectangle 26"/>
            <p:cNvSpPr/>
            <p:nvPr/>
          </p:nvSpPr>
          <p:spPr bwMode="auto">
            <a:xfrm>
              <a:off x="4664968" y="1628800"/>
              <a:ext cx="4248471" cy="2880320"/>
            </a:xfrm>
            <a:prstGeom prst="roundRect">
              <a:avLst/>
            </a:prstGeom>
            <a:noFill/>
            <a:ln w="254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rgbClr val="A50021"/>
                </a:solidFill>
                <a:effectLst/>
                <a:latin typeface="Arial" pitchFamily="-106" charset="0"/>
              </a:endParaRPr>
            </a:p>
          </p:txBody>
        </p:sp>
      </p:grpSp>
      <p:sp>
        <p:nvSpPr>
          <p:cNvPr id="18443" name="TextBox 18442"/>
          <p:cNvSpPr txBox="1"/>
          <p:nvPr/>
        </p:nvSpPr>
        <p:spPr>
          <a:xfrm>
            <a:off x="2720752" y="6135687"/>
            <a:ext cx="4339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Resource</a:t>
            </a:r>
          </a:p>
          <a:p>
            <a:r>
              <a:rPr lang="en-US" sz="800" dirty="0" smtClean="0"/>
              <a:t>http</a:t>
            </a:r>
            <a:r>
              <a:rPr lang="en-US" sz="800" dirty="0"/>
              <a:t>://cft.vanderbilt.edu/guides-sub-pages/flipping-the-classroom</a:t>
            </a:r>
            <a:r>
              <a:rPr lang="en-US" sz="800" dirty="0" smtClean="0"/>
              <a:t>/</a:t>
            </a:r>
          </a:p>
          <a:p>
            <a:r>
              <a:rPr lang="en-US" sz="800" dirty="0"/>
              <a:t>http://</a:t>
            </a:r>
            <a:r>
              <a:rPr lang="en-US" sz="800" dirty="0" err="1"/>
              <a:t>cse.au.dk</a:t>
            </a:r>
            <a:r>
              <a:rPr lang="en-US" sz="800" dirty="0"/>
              <a:t>/en/frontiers-in-science-education/frontiers-in-science-teaching-2012/videos</a:t>
            </a:r>
            <a:r>
              <a:rPr lang="en-US" sz="800" dirty="0" smtClean="0"/>
              <a:t>/</a:t>
            </a:r>
            <a:endParaRPr lang="en-US" sz="800" dirty="0"/>
          </a:p>
        </p:txBody>
      </p:sp>
      <p:sp>
        <p:nvSpPr>
          <p:cNvPr id="41" name="TextBox 40"/>
          <p:cNvSpPr txBox="1"/>
          <p:nvPr/>
        </p:nvSpPr>
        <p:spPr>
          <a:xfrm>
            <a:off x="636915" y="879103"/>
            <a:ext cx="6404317" cy="461665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3399"/>
                </a:solidFill>
              </a:rPr>
              <a:t>Two ways to invert your classroom (Simon Bates keynote, Frontiers 2012)</a:t>
            </a:r>
            <a:endParaRPr lang="en-US" sz="1200" dirty="0" smtClean="0">
              <a:solidFill>
                <a:srgbClr val="003399"/>
              </a:solidFill>
            </a:endParaRPr>
          </a:p>
          <a:p>
            <a:r>
              <a:rPr lang="en-US" sz="1200" dirty="0">
                <a:solidFill>
                  <a:srgbClr val="003399"/>
                </a:solidFill>
                <a:hlinkClick r:id="rId4"/>
              </a:rPr>
              <a:t>http://cse.au.dk/en/frontiers-in-science-education/frontiers-in-science-teaching-2012/videos</a:t>
            </a:r>
            <a:r>
              <a:rPr lang="en-US" sz="1200" dirty="0" smtClean="0">
                <a:solidFill>
                  <a:srgbClr val="003399"/>
                </a:solidFill>
                <a:hlinkClick r:id="rId4"/>
              </a:rPr>
              <a:t>/</a:t>
            </a:r>
            <a:endParaRPr lang="en-US" sz="1200" dirty="0" smtClean="0">
              <a:solidFill>
                <a:srgbClr val="00339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545" y="1628800"/>
            <a:ext cx="3091319" cy="20313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3D85"/>
                </a:solidFill>
              </a:rPr>
              <a:t>Use technology for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- dissemination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- basic assimilation</a:t>
            </a:r>
          </a:p>
          <a:p>
            <a:endParaRPr lang="en-US" dirty="0">
              <a:solidFill>
                <a:srgbClr val="003D85"/>
              </a:solidFill>
            </a:endParaRPr>
          </a:p>
          <a:p>
            <a:r>
              <a:rPr lang="en-US" dirty="0" smtClean="0">
                <a:solidFill>
                  <a:srgbClr val="003D85"/>
                </a:solidFill>
              </a:rPr>
              <a:t>Save face-to-face time for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more advanced assimilation</a:t>
            </a:r>
          </a:p>
          <a:p>
            <a:r>
              <a:rPr lang="en-US" dirty="0" smtClean="0">
                <a:solidFill>
                  <a:srgbClr val="003D85"/>
                </a:solidFill>
              </a:rPr>
              <a:t>(what can’t be “automated”).</a:t>
            </a:r>
            <a:endParaRPr lang="en-US" dirty="0">
              <a:solidFill>
                <a:srgbClr val="003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5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a typeface="ＭＳ Ｐゴシック" charset="-128"/>
                <a:cs typeface="ＭＳ Ｐゴシック" charset="-128"/>
              </a:rPr>
              <a:t>Models and Methods for Edu IT</a:t>
            </a:r>
            <a:br>
              <a:rPr lang="en-GB" dirty="0" smtClean="0">
                <a:ea typeface="ＭＳ Ｐゴシック" charset="-128"/>
                <a:cs typeface="ＭＳ Ｐゴシック" charset="-128"/>
              </a:rPr>
            </a:br>
            <a:r>
              <a:rPr lang="en-GB" sz="2400" dirty="0" smtClean="0">
                <a:ea typeface="ＭＳ Ｐゴシック" charset="-128"/>
                <a:cs typeface="ＭＳ Ｐゴシック" charset="-128"/>
              </a:rPr>
              <a:t>SAMR and STREAM</a:t>
            </a:r>
            <a:endParaRPr lang="en-GB" sz="24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5" descr="Screen Shot 2014-05-12 at 23.58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63" y="3933056"/>
            <a:ext cx="3096344" cy="2390635"/>
          </a:xfrm>
          <a:prstGeom prst="rect">
            <a:avLst/>
          </a:prstGeom>
        </p:spPr>
      </p:pic>
      <p:pic>
        <p:nvPicPr>
          <p:cNvPr id="12" name="Picture 11" descr="Screen Shot 2014-05-13 at 00.21.5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32" y="1412776"/>
            <a:ext cx="3134860" cy="21602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18932" y="3573016"/>
            <a:ext cx="3107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[ SAMR: </a:t>
            </a:r>
            <a:r>
              <a:rPr lang="en-US" sz="800" b="1" dirty="0" smtClean="0">
                <a:hlinkClick r:id="rId5"/>
              </a:rPr>
              <a:t>https</a:t>
            </a:r>
            <a:r>
              <a:rPr lang="en-US" sz="800" b="1" dirty="0">
                <a:hlinkClick r:id="rId5"/>
              </a:rPr>
              <a:t>://www.youtube.com/watch?v=</a:t>
            </a:r>
            <a:r>
              <a:rPr lang="en-US" sz="800" b="1" dirty="0" smtClean="0">
                <a:hlinkClick r:id="rId5"/>
              </a:rPr>
              <a:t>_QOsz4AaZ2k</a:t>
            </a:r>
            <a:r>
              <a:rPr lang="en-US" sz="800" b="1" dirty="0" smtClean="0"/>
              <a:t> ]</a:t>
            </a:r>
            <a:endParaRPr lang="en-US" sz="8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5134163" y="1841749"/>
            <a:ext cx="2915181" cy="1947291"/>
            <a:chOff x="5566211" y="1841749"/>
            <a:chExt cx="2915181" cy="1947291"/>
          </a:xfrm>
        </p:grpSpPr>
        <p:pic>
          <p:nvPicPr>
            <p:cNvPr id="5" name="Picture 4" descr="Screen Shot 2014-05-12 at 23.56.0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803" y="1841749"/>
              <a:ext cx="2452541" cy="166993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566211" y="3573596"/>
              <a:ext cx="291518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/>
                <a:t>[ STREAM</a:t>
              </a:r>
              <a:r>
                <a:rPr lang="en-US" sz="800" b="1" dirty="0"/>
                <a:t>: </a:t>
              </a:r>
              <a:r>
                <a:rPr lang="en-US" sz="800" b="1" dirty="0">
                  <a:hlinkClick r:id="rId7"/>
                </a:rPr>
                <a:t>http://cse.au.dk/forskning/projekter/stream</a:t>
              </a:r>
              <a:r>
                <a:rPr lang="en-US" sz="800" b="1" dirty="0" smtClean="0">
                  <a:hlinkClick r:id="rId7"/>
                </a:rPr>
                <a:t>/</a:t>
              </a:r>
              <a:r>
                <a:rPr lang="en-US" sz="800" b="1" dirty="0" smtClean="0"/>
                <a:t> ]</a:t>
              </a:r>
              <a:endParaRPr lang="en-US" sz="8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69811" y="1401538"/>
            <a:ext cx="2592288" cy="576064"/>
          </a:xfrm>
          <a:prstGeom prst="rect">
            <a:avLst/>
          </a:prstGeom>
          <a:noFill/>
          <a:ln w="9525">
            <a:solidFill>
              <a:srgbClr val="B2030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94876" y="1268760"/>
            <a:ext cx="5820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</a:t>
            </a:r>
          </a:p>
          <a:p>
            <a:r>
              <a:rPr lang="en-US" sz="3600" dirty="0" smtClean="0"/>
              <a:t>M</a:t>
            </a:r>
          </a:p>
          <a:p>
            <a:r>
              <a:rPr lang="en-US" sz="3600" dirty="0" smtClean="0"/>
              <a:t>A</a:t>
            </a:r>
          </a:p>
          <a:p>
            <a:r>
              <a:rPr lang="en-US" sz="3600" dirty="0" smtClean="0"/>
              <a:t>S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1070441" y="1976970"/>
            <a:ext cx="2592288" cy="1080120"/>
          </a:xfrm>
          <a:prstGeom prst="rect">
            <a:avLst/>
          </a:prstGeom>
          <a:noFill/>
          <a:ln w="12700">
            <a:solidFill>
              <a:srgbClr val="B20308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416496" y="3861049"/>
            <a:ext cx="3744416" cy="2592288"/>
            <a:chOff x="1064568" y="3861049"/>
            <a:chExt cx="3744416" cy="2592288"/>
          </a:xfrm>
        </p:grpSpPr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3008784" y="3861049"/>
              <a:ext cx="1800200" cy="2592288"/>
              <a:chOff x="3593232" y="1340770"/>
              <a:chExt cx="3600400" cy="518457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3593232" y="1340770"/>
                <a:ext cx="3600400" cy="51845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99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9" name="Picture 18" descr="Screen Shot 2014-09-03 at 00.17.37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51502" y="1473546"/>
                <a:ext cx="3323446" cy="501667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0672" y="3885050"/>
              <a:ext cx="792088" cy="105611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064568" y="4974267"/>
              <a:ext cx="1800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solidFill>
                    <a:srgbClr val="003D85"/>
                  </a:solidFill>
                </a:rPr>
                <a:t>Mikkel Godsk</a:t>
              </a:r>
            </a:p>
            <a:p>
              <a:pPr algn="r"/>
              <a:r>
                <a:rPr lang="en-US" sz="1400" dirty="0">
                  <a:solidFill>
                    <a:srgbClr val="003D85"/>
                  </a:solidFill>
                </a:rPr>
                <a:t>STLF @ </a:t>
              </a:r>
              <a:r>
                <a:rPr lang="en-US" sz="1400" dirty="0" smtClean="0">
                  <a:solidFill>
                    <a:srgbClr val="003D85"/>
                  </a:solidFill>
                </a:rPr>
                <a:t>CSE</a:t>
              </a:r>
            </a:p>
            <a:p>
              <a:pPr algn="r"/>
              <a:r>
                <a:rPr lang="en-US" sz="1200" dirty="0" smtClean="0">
                  <a:solidFill>
                    <a:srgbClr val="003D85"/>
                  </a:solidFill>
                </a:rPr>
                <a:t>Digital Learning Design</a:t>
              </a:r>
            </a:p>
          </p:txBody>
        </p:sp>
      </p:grpSp>
      <p:pic>
        <p:nvPicPr>
          <p:cNvPr id="3" name="Picture 2" descr="Screen Shot 2014-12-08 at 22.40.1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4" y="3933056"/>
            <a:ext cx="1800200" cy="2691366"/>
          </a:xfrm>
          <a:prstGeom prst="rect">
            <a:avLst/>
          </a:prstGeom>
          <a:ln>
            <a:solidFill>
              <a:srgbClr val="003399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97016" y="1412776"/>
            <a:ext cx="444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D85"/>
                </a:solidFill>
                <a:hlinkClick r:id="rId7"/>
              </a:rPr>
              <a:t>STREAM: A Learning Design (framework)</a:t>
            </a:r>
            <a:endParaRPr lang="en-US" dirty="0">
              <a:solidFill>
                <a:srgbClr val="003D8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93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STREAMed Courses @ ST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429472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 smtClean="0"/>
              <a:t>R:  ‘ASE Adgangskursus’ (E15)</a:t>
            </a:r>
          </a:p>
          <a:p>
            <a:r>
              <a:rPr lang="en-GB" dirty="0"/>
              <a:t>R:  Digital Learning Design (E13)</a:t>
            </a:r>
          </a:p>
          <a:p>
            <a:r>
              <a:rPr lang="en-GB" b="1" dirty="0" smtClean="0"/>
              <a:t>R</a:t>
            </a:r>
            <a:r>
              <a:rPr lang="en-GB" b="1" dirty="0"/>
              <a:t>:  Electronic Engineering (full degree, E15</a:t>
            </a:r>
            <a:r>
              <a:rPr lang="en-GB" b="1" dirty="0" smtClean="0"/>
              <a:t>)</a:t>
            </a:r>
            <a:endParaRPr lang="en-GB" dirty="0" smtClean="0"/>
          </a:p>
          <a:p>
            <a:r>
              <a:rPr lang="en-GB" dirty="0" smtClean="0"/>
              <a:t>M</a:t>
            </a:r>
            <a:r>
              <a:rPr lang="en-GB" dirty="0"/>
              <a:t>:  Calculus I (E14)</a:t>
            </a:r>
          </a:p>
          <a:p>
            <a:r>
              <a:rPr lang="en-GB" dirty="0"/>
              <a:t>M:  Calculus II (E13+E14)</a:t>
            </a:r>
          </a:p>
          <a:p>
            <a:r>
              <a:rPr lang="en-GB" dirty="0"/>
              <a:t>M:  Microbial Physiology and Identification (F14</a:t>
            </a:r>
            <a:r>
              <a:rPr lang="en-GB" dirty="0" smtClean="0"/>
              <a:t>)</a:t>
            </a:r>
          </a:p>
          <a:p>
            <a:r>
              <a:rPr lang="en-GB" dirty="0" smtClean="0"/>
              <a:t>A:  Astrophysics</a:t>
            </a:r>
            <a:endParaRPr lang="en-GB" dirty="0"/>
          </a:p>
          <a:p>
            <a:r>
              <a:rPr lang="en-GB" dirty="0" smtClean="0"/>
              <a:t>A:  Evolution and Diversity (F14)</a:t>
            </a:r>
          </a:p>
          <a:p>
            <a:r>
              <a:rPr lang="en-GB" dirty="0" smtClean="0"/>
              <a:t>A:  Introduction to programming (E13)</a:t>
            </a:r>
          </a:p>
          <a:p>
            <a:r>
              <a:rPr lang="en-GB" dirty="0" smtClean="0"/>
              <a:t>A:  Microbiology (F14)</a:t>
            </a:r>
          </a:p>
          <a:p>
            <a:r>
              <a:rPr lang="en-GB" dirty="0" smtClean="0"/>
              <a:t>A:  Master in Animal Welfare (F14)</a:t>
            </a:r>
          </a:p>
          <a:p>
            <a:r>
              <a:rPr lang="en-GB" dirty="0" smtClean="0"/>
              <a:t>A:  Tropical Ecosystem Management and Human Security (E13)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520" y="919753"/>
            <a:ext cx="3990771" cy="27699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D85"/>
                </a:solidFill>
              </a:rPr>
              <a:t>More info: [ </a:t>
            </a:r>
            <a:r>
              <a:rPr lang="en-US" sz="1200" dirty="0" smtClean="0">
                <a:solidFill>
                  <a:srgbClr val="003D85"/>
                </a:solidFill>
                <a:hlinkClick r:id="rId2"/>
              </a:rPr>
              <a:t>http</a:t>
            </a:r>
            <a:r>
              <a:rPr lang="en-US" sz="1200" dirty="0">
                <a:solidFill>
                  <a:srgbClr val="003D85"/>
                </a:solidFill>
                <a:hlinkClick r:id="rId2"/>
              </a:rPr>
              <a:t>://cse.au.dk/forskning/projekter/</a:t>
            </a:r>
            <a:r>
              <a:rPr lang="en-US" sz="1200" dirty="0" smtClean="0">
                <a:solidFill>
                  <a:srgbClr val="003D85"/>
                </a:solidFill>
                <a:hlinkClick r:id="rId2"/>
              </a:rPr>
              <a:t>stream/</a:t>
            </a:r>
            <a:r>
              <a:rPr lang="en-US" sz="1200" dirty="0" smtClean="0">
                <a:solidFill>
                  <a:srgbClr val="003D85"/>
                </a:solidFill>
              </a:rPr>
              <a:t> ]</a:t>
            </a:r>
            <a:endParaRPr lang="en-US" sz="1200" dirty="0">
              <a:solidFill>
                <a:srgbClr val="003D8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96678" y="1386641"/>
            <a:ext cx="2133642" cy="18774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D85"/>
                </a:solidFill>
              </a:rPr>
              <a:t>SAMR-annotation</a:t>
            </a:r>
          </a:p>
          <a:p>
            <a:endParaRPr lang="en-US" dirty="0" smtClean="0">
              <a:solidFill>
                <a:srgbClr val="003D85"/>
              </a:solidFill>
            </a:endParaRPr>
          </a:p>
          <a:p>
            <a:r>
              <a:rPr lang="en-US" sz="2000" dirty="0" smtClean="0">
                <a:solidFill>
                  <a:srgbClr val="003D85"/>
                </a:solidFill>
              </a:rPr>
              <a:t>R</a:t>
            </a:r>
            <a:endParaRPr lang="en-US" sz="2000" dirty="0">
              <a:solidFill>
                <a:srgbClr val="003D85"/>
              </a:solidFill>
            </a:endParaRPr>
          </a:p>
          <a:p>
            <a:r>
              <a:rPr lang="en-US" sz="2000" dirty="0" smtClean="0">
                <a:solidFill>
                  <a:srgbClr val="003D85"/>
                </a:solidFill>
              </a:rPr>
              <a:t>M</a:t>
            </a:r>
          </a:p>
          <a:p>
            <a:r>
              <a:rPr lang="en-US" sz="2000" dirty="0" smtClean="0">
                <a:solidFill>
                  <a:srgbClr val="003D85"/>
                </a:solidFill>
              </a:rPr>
              <a:t>A</a:t>
            </a:r>
          </a:p>
          <a:p>
            <a:r>
              <a:rPr lang="en-US" sz="2000" dirty="0" smtClean="0">
                <a:solidFill>
                  <a:srgbClr val="003D85"/>
                </a:solidFill>
              </a:rPr>
              <a:t>S</a:t>
            </a:r>
            <a:endParaRPr lang="en-US" sz="2000" dirty="0">
              <a:solidFill>
                <a:srgbClr val="003D85"/>
              </a:solidFill>
            </a:endParaRPr>
          </a:p>
        </p:txBody>
      </p:sp>
      <p:pic>
        <p:nvPicPr>
          <p:cNvPr id="8" name="Picture 7" descr="Screen Shot 2014-05-13 at 00.21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24" y="2002070"/>
            <a:ext cx="1728192" cy="119090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7401272" y="1844824"/>
            <a:ext cx="1944216" cy="1"/>
          </a:xfrm>
          <a:prstGeom prst="line">
            <a:avLst/>
          </a:prstGeom>
          <a:ln w="952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06064" y="2454720"/>
            <a:ext cx="6552728" cy="1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6064" y="3481162"/>
            <a:ext cx="6552728" cy="1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6064" y="1412776"/>
            <a:ext cx="6552728" cy="1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6064" y="5517231"/>
            <a:ext cx="8235368" cy="1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955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Astro Physics</a:t>
            </a:r>
            <a:br>
              <a:rPr lang="en-GB" dirty="0" smtClean="0"/>
            </a:br>
            <a:r>
              <a:rPr lang="en-GB" sz="2400" dirty="0" smtClean="0"/>
              <a:t>Results from a redesigned first year course (Q2)</a:t>
            </a:r>
            <a:endParaRPr lang="en-GB" sz="2400" dirty="0"/>
          </a:p>
        </p:txBody>
      </p:sp>
      <p:pic>
        <p:nvPicPr>
          <p:cNvPr id="2" name="Picture 1" descr="Karakterer i Astrofysik 2013+201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340768"/>
            <a:ext cx="4998434" cy="33548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296" y="1268759"/>
            <a:ext cx="1800200" cy="2313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17296" y="3645024"/>
            <a:ext cx="180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3D85"/>
                </a:solidFill>
              </a:rPr>
              <a:t>Ole Eggers Bjælde, CSE</a:t>
            </a:r>
          </a:p>
          <a:p>
            <a:r>
              <a:rPr lang="en-US" sz="1000" dirty="0" smtClean="0">
                <a:solidFill>
                  <a:srgbClr val="003D85"/>
                </a:solidFill>
              </a:rPr>
              <a:t>STLF</a:t>
            </a:r>
          </a:p>
          <a:p>
            <a:endParaRPr lang="en-US" sz="1000" dirty="0" smtClean="0">
              <a:solidFill>
                <a:srgbClr val="003D85"/>
              </a:solidFill>
            </a:endParaRPr>
          </a:p>
          <a:p>
            <a:r>
              <a:rPr lang="en-US" sz="1000" dirty="0" smtClean="0">
                <a:solidFill>
                  <a:srgbClr val="003D85"/>
                </a:solidFill>
              </a:rPr>
              <a:t>Lecturer (</a:t>
            </a:r>
            <a:r>
              <a:rPr lang="en-US" sz="1000" dirty="0">
                <a:solidFill>
                  <a:srgbClr val="003D85"/>
                </a:solidFill>
              </a:rPr>
              <a:t>gradual withdrawal from </a:t>
            </a:r>
            <a:r>
              <a:rPr lang="en-US" sz="1000" dirty="0" smtClean="0">
                <a:solidFill>
                  <a:srgbClr val="003D85"/>
                </a:solidFill>
              </a:rPr>
              <a:t>the course)</a:t>
            </a:r>
            <a:endParaRPr lang="en-US" sz="1000" dirty="0">
              <a:solidFill>
                <a:srgbClr val="003D85"/>
              </a:solidFill>
            </a:endParaRPr>
          </a:p>
          <a:p>
            <a:endParaRPr lang="en-US" sz="1000" dirty="0">
              <a:solidFill>
                <a:srgbClr val="003D85"/>
              </a:solidFill>
            </a:endParaRPr>
          </a:p>
          <a:p>
            <a:r>
              <a:rPr lang="en-US" sz="1000" b="1" dirty="0" smtClean="0">
                <a:solidFill>
                  <a:srgbClr val="003D85"/>
                </a:solidFill>
              </a:rPr>
              <a:t>Elements of redesign</a:t>
            </a:r>
          </a:p>
          <a:p>
            <a:r>
              <a:rPr lang="en-US" sz="1000" dirty="0" smtClean="0">
                <a:solidFill>
                  <a:srgbClr val="003D85"/>
                </a:solidFill>
              </a:rPr>
              <a:t>- flipped classroom á la</a:t>
            </a:r>
          </a:p>
          <a:p>
            <a:r>
              <a:rPr lang="en-US" sz="1000" dirty="0">
                <a:solidFill>
                  <a:srgbClr val="003D85"/>
                </a:solidFill>
              </a:rPr>
              <a:t> </a:t>
            </a:r>
            <a:r>
              <a:rPr lang="en-US" sz="1000" dirty="0" smtClean="0">
                <a:solidFill>
                  <a:srgbClr val="003D85"/>
                </a:solidFill>
              </a:rPr>
              <a:t> STREAM</a:t>
            </a:r>
          </a:p>
          <a:p>
            <a:r>
              <a:rPr lang="en-US" sz="1000" dirty="0" smtClean="0">
                <a:solidFill>
                  <a:srgbClr val="003D85"/>
                </a:solidFill>
              </a:rPr>
              <a:t>- active learning in lectures</a:t>
            </a:r>
          </a:p>
          <a:p>
            <a:r>
              <a:rPr lang="en-US" sz="1000" dirty="0" smtClean="0">
                <a:solidFill>
                  <a:srgbClr val="003D85"/>
                </a:solidFill>
              </a:rPr>
              <a:t>- formative feedback</a:t>
            </a:r>
          </a:p>
          <a:p>
            <a:r>
              <a:rPr lang="en-US" sz="1000" dirty="0" smtClean="0">
                <a:solidFill>
                  <a:srgbClr val="003D85"/>
                </a:solidFill>
              </a:rPr>
              <a:t>- incremental grading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7617296" y="3645024"/>
            <a:ext cx="1800200" cy="2016224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520" y="4768696"/>
            <a:ext cx="6912768" cy="8925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Student evaluation</a:t>
            </a:r>
            <a:endParaRPr lang="en-US" sz="1200" dirty="0"/>
          </a:p>
          <a:p>
            <a:r>
              <a:rPr lang="da-DK" sz="1000" dirty="0" smtClean="0"/>
              <a:t>- Jeg synes online-aktiviteterne har hjulpet rigtig meget til forståelsen af pensum. Forelæsningerne har været gode men læringsudbyttet har helt sikkert hos mig været størst i onlineaktiviteterne. Jeg synes onlineaktiviteterne er en god måde at at få alle med på, men det tager til gengæld også meget tid, når der til hver uge også skulle læses 2-3 kapitler.</a:t>
            </a:r>
            <a:endParaRPr lang="da-DK" sz="1000" b="1" dirty="0"/>
          </a:p>
          <a:p>
            <a:r>
              <a:rPr lang="da-DK" sz="1000" b="1" dirty="0" smtClean="0"/>
              <a:t>Det mindsker ikke forberedelsestiden, men man lærer mere.</a:t>
            </a:r>
            <a:r>
              <a:rPr lang="da-DK" sz="1000" dirty="0" smtClean="0"/>
              <a:t>                                                       </a:t>
            </a:r>
            <a:r>
              <a:rPr lang="da-DK" sz="1000" i="1" dirty="0" smtClean="0"/>
              <a:t>Studerende på fysik.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97409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45734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CSE and Frontiers in Science Education</a:t>
            </a:r>
          </a:p>
          <a:p>
            <a:pPr lvl="1"/>
            <a:r>
              <a:rPr lang="en-GB" dirty="0" smtClean="0"/>
              <a:t>2012: Clickers, Peer Instruction, and the Inverted Classroom</a:t>
            </a:r>
          </a:p>
          <a:p>
            <a:pPr lvl="1"/>
            <a:r>
              <a:rPr lang="en-GB" dirty="0" smtClean="0"/>
              <a:t>2014: Transforming Education with Technology</a:t>
            </a:r>
          </a:p>
          <a:p>
            <a:pPr lvl="1"/>
            <a:r>
              <a:rPr lang="en-GB" dirty="0" smtClean="0"/>
              <a:t>A few derived initiatives @ ST</a:t>
            </a:r>
          </a:p>
          <a:p>
            <a:pPr lvl="1"/>
            <a:endParaRPr lang="en-GB" dirty="0"/>
          </a:p>
          <a:p>
            <a:r>
              <a:rPr lang="en-GB" dirty="0" smtClean="0"/>
              <a:t>The Times They Are A-Changin’</a:t>
            </a:r>
            <a:endParaRPr lang="en-GB" dirty="0"/>
          </a:p>
          <a:p>
            <a:pPr lvl="1"/>
            <a:r>
              <a:rPr lang="en-GB" dirty="0" smtClean="0"/>
              <a:t>Traditional teaching</a:t>
            </a:r>
          </a:p>
          <a:p>
            <a:pPr lvl="1"/>
            <a:r>
              <a:rPr lang="en-GB" dirty="0" smtClean="0"/>
              <a:t>From naïve to smart use of technology</a:t>
            </a:r>
          </a:p>
          <a:p>
            <a:pPr lvl="1"/>
            <a:r>
              <a:rPr lang="en-GB" dirty="0" smtClean="0"/>
              <a:t>STREAM: Flipped classroom, active learning, just-in-time teaching, ...</a:t>
            </a:r>
          </a:p>
          <a:p>
            <a:pPr lvl="1"/>
            <a:endParaRPr lang="en-GB" dirty="0"/>
          </a:p>
          <a:p>
            <a:r>
              <a:rPr lang="en-GB" dirty="0" smtClean="0"/>
              <a:t>Miscellaneous</a:t>
            </a:r>
          </a:p>
          <a:p>
            <a:pPr lvl="1"/>
            <a:r>
              <a:rPr lang="en-GB" dirty="0" smtClean="0"/>
              <a:t>MOOCs</a:t>
            </a:r>
          </a:p>
          <a:p>
            <a:pPr lvl="1"/>
            <a:r>
              <a:rPr lang="en-GB" dirty="0" smtClean="0"/>
              <a:t>Misuse of Technology in Class</a:t>
            </a:r>
          </a:p>
        </p:txBody>
      </p:sp>
      <p:sp>
        <p:nvSpPr>
          <p:cNvPr id="5" name="Rectangle 4"/>
          <p:cNvSpPr/>
          <p:nvPr/>
        </p:nvSpPr>
        <p:spPr>
          <a:xfrm>
            <a:off x="488504" y="1340768"/>
            <a:ext cx="9073008" cy="31683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5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MOOCs</a:t>
            </a:r>
            <a:br>
              <a:rPr lang="en-GB" dirty="0" smtClean="0"/>
            </a:br>
            <a:r>
              <a:rPr lang="en-GB" sz="2400" dirty="0" smtClean="0">
                <a:hlinkClick r:id="rId2"/>
              </a:rPr>
              <a:t>Massive Open Online Course</a:t>
            </a:r>
            <a:endParaRPr lang="en-GB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447800"/>
            <a:ext cx="8915400" cy="4573488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Several players</a:t>
            </a:r>
          </a:p>
          <a:p>
            <a:pPr lvl="1"/>
            <a:r>
              <a:rPr lang="en-GB" dirty="0">
                <a:hlinkClick r:id="rId3"/>
              </a:rPr>
              <a:t>Coursera</a:t>
            </a:r>
            <a:r>
              <a:rPr lang="en-GB" dirty="0"/>
              <a:t> (Andrew Ng and Daphne Koller, </a:t>
            </a:r>
            <a:r>
              <a:rPr lang="en-GB" dirty="0" smtClean="0"/>
              <a:t>Stanford spin-off)</a:t>
            </a:r>
            <a:endParaRPr lang="en-GB" dirty="0"/>
          </a:p>
          <a:p>
            <a:pPr lvl="1"/>
            <a:r>
              <a:rPr lang="en-GB" dirty="0">
                <a:hlinkClick r:id="rId4"/>
              </a:rPr>
              <a:t>Udacity</a:t>
            </a:r>
            <a:r>
              <a:rPr lang="en-GB" dirty="0"/>
              <a:t> (Sebastian Thron, Google/Stanford)</a:t>
            </a:r>
          </a:p>
          <a:p>
            <a:pPr lvl="1"/>
            <a:r>
              <a:rPr lang="en-GB" dirty="0">
                <a:hlinkClick r:id="rId5"/>
              </a:rPr>
              <a:t>edX</a:t>
            </a:r>
            <a:r>
              <a:rPr lang="en-GB" dirty="0"/>
              <a:t> (MIT, </a:t>
            </a:r>
            <a:r>
              <a:rPr lang="en-GB" dirty="0" smtClean="0"/>
              <a:t>Harvard, </a:t>
            </a:r>
            <a:r>
              <a:rPr lang="en-GB" dirty="0"/>
              <a:t>...)</a:t>
            </a:r>
          </a:p>
          <a:p>
            <a:pPr lvl="1"/>
            <a:r>
              <a:rPr lang="en-GB" dirty="0">
                <a:hlinkClick r:id="rId6"/>
              </a:rPr>
              <a:t>FutureLearn</a:t>
            </a:r>
            <a:r>
              <a:rPr lang="en-GB" dirty="0"/>
              <a:t> (UK)</a:t>
            </a:r>
          </a:p>
          <a:p>
            <a:pPr lvl="1"/>
            <a:r>
              <a:rPr lang="en-GB" dirty="0">
                <a:hlinkClick r:id="rId7"/>
              </a:rPr>
              <a:t>iversity</a:t>
            </a:r>
            <a:r>
              <a:rPr lang="en-GB" dirty="0"/>
              <a:t> (GER)</a:t>
            </a:r>
          </a:p>
          <a:p>
            <a:pPr lvl="1"/>
            <a:r>
              <a:rPr lang="en-GB" dirty="0">
                <a:hlinkClick r:id="rId8"/>
              </a:rPr>
              <a:t>OpenupEd</a:t>
            </a:r>
            <a:r>
              <a:rPr lang="en-GB" dirty="0"/>
              <a:t> (EU)</a:t>
            </a:r>
          </a:p>
          <a:p>
            <a:pPr lvl="1"/>
            <a:r>
              <a:rPr lang="en-GB" dirty="0">
                <a:hlinkClick r:id="rId9"/>
              </a:rPr>
              <a:t>France Université Numérique</a:t>
            </a:r>
            <a:r>
              <a:rPr lang="en-GB" dirty="0"/>
              <a:t> (F)</a:t>
            </a:r>
          </a:p>
          <a:p>
            <a:pPr lvl="1"/>
            <a:r>
              <a:rPr lang="en-GB" dirty="0" smtClean="0">
                <a:hlinkClick r:id="rId10"/>
              </a:rPr>
              <a:t>Open2Study</a:t>
            </a:r>
            <a:r>
              <a:rPr lang="en-GB" dirty="0" smtClean="0"/>
              <a:t> </a:t>
            </a:r>
            <a:r>
              <a:rPr lang="en-GB" dirty="0"/>
              <a:t>(AUS)</a:t>
            </a:r>
          </a:p>
          <a:p>
            <a:pPr lvl="1"/>
            <a:r>
              <a:rPr lang="en-GB" dirty="0" smtClean="0">
                <a:hlinkClick r:id="rId11"/>
              </a:rPr>
              <a:t>Veduca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smtClean="0"/>
              <a:t>BRA)</a:t>
            </a:r>
          </a:p>
          <a:p>
            <a:pPr lvl="1"/>
            <a:r>
              <a:rPr lang="en-GB" dirty="0" smtClean="0"/>
              <a:t>...</a:t>
            </a:r>
          </a:p>
          <a:p>
            <a:pPr lvl="1"/>
            <a:endParaRPr lang="en-GB" dirty="0"/>
          </a:p>
          <a:p>
            <a:r>
              <a:rPr lang="en-GB" dirty="0" smtClean="0"/>
              <a:t>Related resources</a:t>
            </a:r>
          </a:p>
          <a:p>
            <a:pPr lvl="1"/>
            <a:r>
              <a:rPr lang="en-GB" dirty="0" smtClean="0">
                <a:hlinkClick r:id="rId12"/>
              </a:rPr>
              <a:t>Khan Academy</a:t>
            </a:r>
            <a:endParaRPr lang="en-GB" dirty="0" smtClean="0"/>
          </a:p>
          <a:p>
            <a:pPr lvl="1"/>
            <a:r>
              <a:rPr lang="en-GB" dirty="0" smtClean="0">
                <a:hlinkClick r:id="rId13"/>
              </a:rPr>
              <a:t>Peer to Peer University</a:t>
            </a:r>
            <a:endParaRPr lang="en-GB" dirty="0" smtClean="0"/>
          </a:p>
          <a:p>
            <a:pPr lvl="1"/>
            <a:r>
              <a:rPr lang="en-GB" dirty="0" smtClean="0">
                <a:hlinkClick r:id="rId14"/>
              </a:rPr>
              <a:t>Course Hero</a:t>
            </a:r>
            <a:endParaRPr lang="en-GB" dirty="0"/>
          </a:p>
          <a:p>
            <a:pPr lvl="1"/>
            <a:r>
              <a:rPr lang="en-GB" dirty="0" smtClean="0">
                <a:hlinkClick r:id="rId15"/>
              </a:rPr>
              <a:t>Udemy</a:t>
            </a:r>
            <a:r>
              <a:rPr lang="en-GB" dirty="0" smtClean="0"/>
              <a:t> (T)</a:t>
            </a:r>
          </a:p>
          <a:p>
            <a:pPr lvl="1"/>
            <a:r>
              <a:rPr lang="en-GB" dirty="0" smtClean="0"/>
              <a:t>...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01741" y="2439249"/>
            <a:ext cx="4887763" cy="300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45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Misuse of Technology in Class</a:t>
            </a:r>
            <a:br>
              <a:rPr lang="en-GB" dirty="0" smtClean="0"/>
            </a:br>
            <a:r>
              <a:rPr lang="da-DK" sz="1600" dirty="0" smtClean="0"/>
              <a:t>”</a:t>
            </a:r>
            <a:r>
              <a:rPr lang="da-DK" sz="1600" dirty="0" smtClean="0">
                <a:hlinkClick r:id="rId2"/>
              </a:rPr>
              <a:t>Studerende hygger sig med netspil og Facebook under forelæsninger</a:t>
            </a:r>
            <a:r>
              <a:rPr lang="da-DK" sz="1600" dirty="0" smtClean="0"/>
              <a:t>”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2023864"/>
            <a:ext cx="4097660" cy="3277344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Extensive misuse</a:t>
            </a:r>
          </a:p>
          <a:p>
            <a:pPr lvl="1"/>
            <a:r>
              <a:rPr lang="en-GB" dirty="0" smtClean="0"/>
              <a:t>59% misuse technology</a:t>
            </a:r>
            <a:endParaRPr lang="en-GB" baseline="30000" dirty="0" smtClean="0"/>
          </a:p>
          <a:p>
            <a:pPr lvl="1"/>
            <a:r>
              <a:rPr lang="en-GB" dirty="0" smtClean="0"/>
              <a:t>94% of these lose focus </a:t>
            </a:r>
          </a:p>
          <a:p>
            <a:r>
              <a:rPr lang="en-GB" dirty="0" smtClean="0"/>
              <a:t>Passive misuse</a:t>
            </a:r>
          </a:p>
          <a:p>
            <a:pPr lvl="1"/>
            <a:r>
              <a:rPr lang="en-GB" dirty="0" smtClean="0"/>
              <a:t>58% annoyed by fellow students’ misuse</a:t>
            </a:r>
          </a:p>
          <a:p>
            <a:r>
              <a:rPr lang="en-GB" dirty="0" smtClean="0"/>
              <a:t>Ban or embrace</a:t>
            </a:r>
          </a:p>
          <a:p>
            <a:pPr lvl="1"/>
            <a:r>
              <a:rPr lang="en-GB" dirty="0"/>
              <a:t>G</a:t>
            </a:r>
            <a:r>
              <a:rPr lang="en-GB" dirty="0" smtClean="0"/>
              <a:t>o to the back or leave...</a:t>
            </a:r>
          </a:p>
          <a:p>
            <a:pPr lvl="1"/>
            <a:r>
              <a:rPr lang="en-GB" dirty="0" smtClean="0"/>
              <a:t>Awareness</a:t>
            </a:r>
          </a:p>
          <a:p>
            <a:pPr lvl="1"/>
            <a:r>
              <a:rPr lang="en-GB" dirty="0" smtClean="0"/>
              <a:t>Activate, involve, ...</a:t>
            </a:r>
          </a:p>
        </p:txBody>
      </p:sp>
      <p:pic>
        <p:nvPicPr>
          <p:cNvPr id="2" name="Picture 1" descr="Screen Shot 2015-03-16 at 01.31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992" y="1988840"/>
            <a:ext cx="4515911" cy="32765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512" y="1249015"/>
            <a:ext cx="2111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1400" dirty="0" smtClean="0">
                <a:solidFill>
                  <a:schemeClr val="accent2"/>
                </a:solidFill>
              </a:rPr>
              <a:t>Politiken, 4. januar 2015</a:t>
            </a:r>
            <a:endParaRPr lang="da-DK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02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>
            <a:spLocks noChangeAspect="1"/>
          </p:cNvSpPr>
          <p:nvPr/>
        </p:nvSpPr>
        <p:spPr>
          <a:xfrm>
            <a:off x="6797083" y="116632"/>
            <a:ext cx="2692421" cy="17281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28464" y="260648"/>
            <a:ext cx="9649072" cy="648072"/>
          </a:xfrm>
        </p:spPr>
        <p:txBody>
          <a:bodyPr/>
          <a:lstStyle/>
          <a:p>
            <a:pPr algn="ctr"/>
            <a:r>
              <a:rPr lang="en-GB" dirty="0" smtClean="0"/>
              <a:t>Summary: New Ways of Teaching </a:t>
            </a:r>
            <a:br>
              <a:rPr lang="en-GB" dirty="0" smtClean="0"/>
            </a:br>
            <a:endParaRPr lang="en-GB" dirty="0" smtClean="0"/>
          </a:p>
        </p:txBody>
      </p:sp>
      <p:grpSp>
        <p:nvGrpSpPr>
          <p:cNvPr id="18" name="Group 17"/>
          <p:cNvGrpSpPr/>
          <p:nvPr/>
        </p:nvGrpSpPr>
        <p:grpSpPr>
          <a:xfrm>
            <a:off x="128464" y="1124744"/>
            <a:ext cx="3181334" cy="2258036"/>
            <a:chOff x="128464" y="1001160"/>
            <a:chExt cx="3181334" cy="2258036"/>
          </a:xfrm>
        </p:grpSpPr>
        <p:pic>
          <p:nvPicPr>
            <p:cNvPr id="3" name="Picture 2" descr="Screen Shot 2015-03-15 at 23.38.3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16" y="1025821"/>
              <a:ext cx="3096344" cy="2212139"/>
            </a:xfrm>
            <a:prstGeom prst="rect">
              <a:avLst/>
            </a:prstGeom>
          </p:spPr>
        </p:pic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128464" y="1001160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368824" y="1124744"/>
            <a:ext cx="3181334" cy="2258036"/>
            <a:chOff x="3368824" y="1001160"/>
            <a:chExt cx="3181334" cy="2258036"/>
          </a:xfrm>
        </p:grpSpPr>
        <p:pic>
          <p:nvPicPr>
            <p:cNvPr id="4" name="Picture 3" descr="Screen Shot 2015-03-15 at 23.38.5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7362" y="1027957"/>
              <a:ext cx="3146826" cy="2204864"/>
            </a:xfrm>
            <a:prstGeom prst="rect">
              <a:avLst/>
            </a:prstGeom>
          </p:spPr>
        </p:pic>
        <p:sp>
          <p:nvSpPr>
            <p:cNvPr id="33" name="Rectangle 32"/>
            <p:cNvSpPr>
              <a:spLocks noChangeAspect="1"/>
            </p:cNvSpPr>
            <p:nvPr/>
          </p:nvSpPr>
          <p:spPr>
            <a:xfrm>
              <a:off x="3368824" y="1001160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09184" y="1124744"/>
            <a:ext cx="3181334" cy="2258036"/>
            <a:chOff x="6609184" y="1001160"/>
            <a:chExt cx="3181334" cy="2258036"/>
          </a:xfrm>
        </p:grpSpPr>
        <p:pic>
          <p:nvPicPr>
            <p:cNvPr id="7" name="Picture 6" descr="Screen Shot 2015-03-15 at 23.39.5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350" y="1037101"/>
              <a:ext cx="3079208" cy="2195961"/>
            </a:xfrm>
            <a:prstGeom prst="rect">
              <a:avLst/>
            </a:prstGeom>
          </p:spPr>
        </p:pic>
        <p:sp>
          <p:nvSpPr>
            <p:cNvPr id="34" name="Rectangle 33"/>
            <p:cNvSpPr>
              <a:spLocks noChangeAspect="1"/>
            </p:cNvSpPr>
            <p:nvPr/>
          </p:nvSpPr>
          <p:spPr>
            <a:xfrm>
              <a:off x="6609184" y="1001160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28464" y="3454788"/>
            <a:ext cx="3181334" cy="2258036"/>
            <a:chOff x="128464" y="3331204"/>
            <a:chExt cx="3181334" cy="2258036"/>
          </a:xfrm>
        </p:grpSpPr>
        <p:pic>
          <p:nvPicPr>
            <p:cNvPr id="8" name="Picture 7" descr="Screen Shot 2015-03-15 at 23.45.14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54" y="3350376"/>
              <a:ext cx="3131096" cy="2232249"/>
            </a:xfrm>
            <a:prstGeom prst="rect">
              <a:avLst/>
            </a:prstGeom>
          </p:spPr>
        </p:pic>
        <p:sp>
          <p:nvSpPr>
            <p:cNvPr id="35" name="Rectangle 34"/>
            <p:cNvSpPr>
              <a:spLocks noChangeAspect="1"/>
            </p:cNvSpPr>
            <p:nvPr/>
          </p:nvSpPr>
          <p:spPr>
            <a:xfrm>
              <a:off x="128464" y="3331204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368824" y="3454788"/>
            <a:ext cx="3181334" cy="2258036"/>
            <a:chOff x="3368824" y="3331204"/>
            <a:chExt cx="3181334" cy="2258036"/>
          </a:xfrm>
        </p:grpSpPr>
        <p:pic>
          <p:nvPicPr>
            <p:cNvPr id="14" name="Picture 13" descr="Screen Shot 2015-03-15 at 23.45.28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8124" y="3356992"/>
              <a:ext cx="3125824" cy="2204254"/>
            </a:xfrm>
            <a:prstGeom prst="rect">
              <a:avLst/>
            </a:prstGeom>
          </p:spPr>
        </p:pic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3368824" y="3331204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609184" y="3454788"/>
            <a:ext cx="3181334" cy="2258036"/>
            <a:chOff x="6609184" y="3331204"/>
            <a:chExt cx="3181334" cy="2258036"/>
          </a:xfrm>
        </p:grpSpPr>
        <p:pic>
          <p:nvPicPr>
            <p:cNvPr id="16" name="Picture 15" descr="Screen Shot 2015-03-15 at 23.45.46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350" y="3356992"/>
              <a:ext cx="3080283" cy="2207132"/>
            </a:xfrm>
            <a:prstGeom prst="rect">
              <a:avLst/>
            </a:prstGeom>
          </p:spPr>
        </p:pic>
        <p:sp>
          <p:nvSpPr>
            <p:cNvPr id="37" name="Rectangle 36"/>
            <p:cNvSpPr>
              <a:spLocks noChangeAspect="1"/>
            </p:cNvSpPr>
            <p:nvPr/>
          </p:nvSpPr>
          <p:spPr>
            <a:xfrm>
              <a:off x="6609184" y="3331204"/>
              <a:ext cx="3181334" cy="2258036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97016" y="2204864"/>
            <a:ext cx="4248472" cy="12241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>New Ways of Teaching</a:t>
            </a:r>
            <a:r>
              <a:rPr lang="en-GB" sz="2800" dirty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/>
            </a:r>
            <a:br>
              <a:rPr lang="en-GB" sz="2800" dirty="0">
                <a:latin typeface="AU Passata" pitchFamily="-106" charset="0"/>
                <a:ea typeface="AU Passata" pitchFamily="-106" charset="0"/>
                <a:cs typeface="AU Passata" pitchFamily="-106" charset="0"/>
              </a:rPr>
            </a:br>
            <a:r>
              <a:rPr lang="en-GB" sz="16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  <a:t/>
            </a:r>
            <a:br>
              <a:rPr lang="en-GB" sz="1600" dirty="0" smtClean="0">
                <a:latin typeface="AU Passata" pitchFamily="-106" charset="0"/>
                <a:ea typeface="AU Passata" pitchFamily="-106" charset="0"/>
                <a:cs typeface="AU Passata" pitchFamily="-106" charset="0"/>
              </a:rPr>
            </a:br>
            <a:r>
              <a:rPr lang="en-GB" sz="1600" dirty="0" smtClean="0">
                <a:solidFill>
                  <a:schemeClr val="accent3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From naïve to smart use of technology</a:t>
            </a:r>
            <a:endParaRPr lang="en-GB" sz="1600" b="0" dirty="0" smtClean="0">
              <a:solidFill>
                <a:schemeClr val="accent3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67140" y="1946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97016" y="3717032"/>
            <a:ext cx="42484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Michael </a:t>
            </a:r>
            <a:r>
              <a:rPr lang="en-GB" sz="1400" b="1" dirty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E. </a:t>
            </a:r>
            <a:r>
              <a:rPr lang="en-GB" sz="1400" b="1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Caspersen</a:t>
            </a:r>
          </a:p>
          <a:p>
            <a:pPr algn="ctr"/>
            <a:endParaRPr lang="en-GB" sz="400" dirty="0" smtClean="0">
              <a:solidFill>
                <a:srgbClr val="003399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  <a:p>
            <a:pPr algn="ctr"/>
            <a:r>
              <a:rPr lang="en-GB" sz="1400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Department of Computer Science</a:t>
            </a:r>
          </a:p>
          <a:p>
            <a:pPr algn="ctr"/>
            <a:r>
              <a:rPr lang="en-GB" sz="1400" dirty="0" smtClean="0">
                <a:solidFill>
                  <a:srgbClr val="003399"/>
                </a:solidFill>
                <a:latin typeface="AU Passata" pitchFamily="-106" charset="0"/>
                <a:ea typeface="AU Passata" pitchFamily="-106" charset="0"/>
                <a:cs typeface="AU Passata" pitchFamily="-106" charset="0"/>
              </a:rPr>
              <a:t>and Centre for Science Education</a:t>
            </a:r>
            <a:endParaRPr lang="en-US" sz="1400" dirty="0">
              <a:solidFill>
                <a:srgbClr val="003399"/>
              </a:solidFill>
              <a:latin typeface="AU Passata" pitchFamily="-106" charset="0"/>
              <a:ea typeface="AU Passata" pitchFamily="-106" charset="0"/>
              <a:cs typeface="AU Passata" pitchFamily="-10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96" y="1700808"/>
            <a:ext cx="4416492" cy="3312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4488" y="1556792"/>
            <a:ext cx="9073008" cy="360040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9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2455912"/>
            <a:ext cx="8915400" cy="1765176"/>
          </a:xfrm>
        </p:spPr>
        <p:txBody>
          <a:bodyPr>
            <a:normAutofit/>
          </a:bodyPr>
          <a:lstStyle/>
          <a:p>
            <a:r>
              <a:rPr lang="en-GB" dirty="0" smtClean="0"/>
              <a:t>New Ways of Teaching @ ST</a:t>
            </a:r>
          </a:p>
          <a:p>
            <a:pPr lvl="1"/>
            <a:r>
              <a:rPr lang="en-GB" dirty="0" smtClean="0"/>
              <a:t>Step 1: Review of Education</a:t>
            </a:r>
          </a:p>
          <a:p>
            <a:pPr lvl="1"/>
            <a:r>
              <a:rPr lang="en-GB" dirty="0" smtClean="0"/>
              <a:t>Step 2: Strategies, action plans, 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901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Education @ ST</a:t>
            </a:r>
            <a:br>
              <a:rPr lang="en-US" dirty="0" smtClean="0"/>
            </a:br>
            <a:r>
              <a:rPr lang="en-US" sz="2400" dirty="0" smtClean="0"/>
              <a:t>An honest self </a:t>
            </a:r>
            <a:r>
              <a:rPr lang="en-US" sz="2400" dirty="0"/>
              <a:t>e</a:t>
            </a:r>
            <a:r>
              <a:rPr lang="en-US" sz="2400" dirty="0" smtClean="0"/>
              <a:t>valuation</a:t>
            </a:r>
            <a:endParaRPr lang="en-US" sz="2400" dirty="0"/>
          </a:p>
        </p:txBody>
      </p:sp>
      <p:sp>
        <p:nvSpPr>
          <p:cNvPr id="1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268760"/>
            <a:ext cx="8915400" cy="25922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Spring 2015</a:t>
            </a:r>
          </a:p>
          <a:p>
            <a:pPr lvl="1"/>
            <a:r>
              <a:rPr lang="en-GB" dirty="0" smtClean="0"/>
              <a:t>Take the ”pulse” of teaching at our bachelor and master degrees aiming for systematic and persistent educational development</a:t>
            </a:r>
          </a:p>
          <a:p>
            <a:r>
              <a:rPr lang="en-GB" dirty="0" smtClean="0"/>
              <a:t>Fall 1205-...</a:t>
            </a:r>
          </a:p>
          <a:p>
            <a:pPr lvl="1"/>
            <a:r>
              <a:rPr lang="en-GB" dirty="0" smtClean="0"/>
              <a:t>Strategy, action plans, and concrete initiatives to strengthen student learning</a:t>
            </a:r>
          </a:p>
          <a:p>
            <a:r>
              <a:rPr lang="en-GB" dirty="0" smtClean="0"/>
              <a:t>Science Education 2025</a:t>
            </a:r>
          </a:p>
          <a:p>
            <a:pPr lvl="1"/>
            <a:r>
              <a:rPr lang="en-GB" dirty="0" smtClean="0"/>
              <a:t>Vision</a:t>
            </a:r>
            <a:r>
              <a:rPr lang="en-GB" dirty="0"/>
              <a:t> </a:t>
            </a:r>
            <a:r>
              <a:rPr lang="en-GB" dirty="0" smtClean="0"/>
              <a:t>and strategy for future education @ ST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00472" y="5445224"/>
            <a:ext cx="9001000" cy="360040"/>
            <a:chOff x="200472" y="5445224"/>
            <a:chExt cx="9001000" cy="36004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200472" y="5517232"/>
              <a:ext cx="9001000" cy="0"/>
            </a:xfrm>
            <a:prstGeom prst="straightConnector1">
              <a:avLst/>
            </a:prstGeom>
            <a:ln w="12700"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632520" y="5528265"/>
              <a:ext cx="6591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Januar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308079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452095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596111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740127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884143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164063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200472" y="5445224"/>
              <a:ext cx="0" cy="144016"/>
            </a:xfrm>
            <a:prstGeom prst="straightConnector1">
              <a:avLst/>
            </a:prstGeom>
            <a:ln w="12700"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000672" y="5528265"/>
              <a:ext cx="7235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Februar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54305" y="5528265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Marts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86652" y="5528265"/>
              <a:ext cx="5053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April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03003" y="5528265"/>
              <a:ext cx="432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Maj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86158" y="5528265"/>
              <a:ext cx="4669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Juni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32520" y="4077072"/>
            <a:ext cx="2088232" cy="27699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dirty="0" smtClean="0">
                <a:solidFill>
                  <a:srgbClr val="132A64"/>
                </a:solidFill>
              </a:rPr>
              <a:t>Forberedelse</a:t>
            </a:r>
            <a:endParaRPr lang="da-DK" sz="1200" dirty="0">
              <a:solidFill>
                <a:srgbClr val="132A64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712640" y="4695527"/>
            <a:ext cx="1440160" cy="821705"/>
            <a:chOff x="1712640" y="4695527"/>
            <a:chExt cx="1440160" cy="821705"/>
          </a:xfrm>
        </p:grpSpPr>
        <p:sp>
          <p:nvSpPr>
            <p:cNvPr id="33" name="TextBox 32"/>
            <p:cNvSpPr txBox="1"/>
            <p:nvPr/>
          </p:nvSpPr>
          <p:spPr>
            <a:xfrm>
              <a:off x="1712640" y="4695527"/>
              <a:ext cx="1440160" cy="461665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cap="flat">
              <a:solidFill>
                <a:schemeClr val="accent1"/>
              </a:solidFill>
              <a:prstDash val="dash"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Præsentation for</a:t>
              </a:r>
            </a:p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fakultetsledelsen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3008784" y="5157192"/>
              <a:ext cx="0" cy="360040"/>
            </a:xfrm>
            <a:prstGeom prst="straightConnector1">
              <a:avLst/>
            </a:prstGeom>
            <a:ln w="12700"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3296816" y="4695527"/>
            <a:ext cx="1800200" cy="821705"/>
            <a:chOff x="3296816" y="4695527"/>
            <a:chExt cx="1800200" cy="821705"/>
          </a:xfrm>
        </p:grpSpPr>
        <p:sp>
          <p:nvSpPr>
            <p:cNvPr id="36" name="TextBox 35"/>
            <p:cNvSpPr txBox="1"/>
            <p:nvPr/>
          </p:nvSpPr>
          <p:spPr>
            <a:xfrm>
              <a:off x="3296816" y="4695527"/>
              <a:ext cx="1800200" cy="461665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cap="flat">
              <a:solidFill>
                <a:schemeClr val="accent1"/>
              </a:solidFill>
              <a:prstDash val="dash"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Start-workshop med</a:t>
              </a:r>
            </a:p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uddannelsesansvarlige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4016896" y="5157192"/>
              <a:ext cx="0" cy="360040"/>
            </a:xfrm>
            <a:prstGeom prst="straightConnector1">
              <a:avLst/>
            </a:prstGeom>
            <a:ln w="12700"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4088904" y="4077072"/>
            <a:ext cx="1872208" cy="27699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dirty="0" smtClean="0">
                <a:solidFill>
                  <a:srgbClr val="132A64"/>
                </a:solidFill>
              </a:rPr>
              <a:t>Selvundersøgelse</a:t>
            </a:r>
            <a:endParaRPr lang="da-DK" sz="1200" dirty="0">
              <a:solidFill>
                <a:srgbClr val="132A64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88504" y="2204864"/>
            <a:ext cx="8424936" cy="158417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033120" y="4077072"/>
            <a:ext cx="1368152" cy="27699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dirty="0" smtClean="0">
                <a:solidFill>
                  <a:srgbClr val="132A64"/>
                </a:solidFill>
              </a:rPr>
              <a:t>Besøgsrunde</a:t>
            </a:r>
            <a:endParaRPr lang="da-DK" sz="1200" dirty="0">
              <a:solidFill>
                <a:srgbClr val="132A64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73280" y="4077072"/>
            <a:ext cx="1368152" cy="27699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dirty="0" smtClean="0">
                <a:solidFill>
                  <a:srgbClr val="132A64"/>
                </a:solidFill>
              </a:rPr>
              <a:t>Afrapportering</a:t>
            </a:r>
            <a:endParaRPr lang="da-DK" sz="1200" dirty="0">
              <a:solidFill>
                <a:srgbClr val="132A64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6393160" y="4695527"/>
            <a:ext cx="1800200" cy="821705"/>
            <a:chOff x="6393160" y="4695527"/>
            <a:chExt cx="1800200" cy="821705"/>
          </a:xfrm>
        </p:grpSpPr>
        <p:sp>
          <p:nvSpPr>
            <p:cNvPr id="43" name="TextBox 42"/>
            <p:cNvSpPr txBox="1"/>
            <p:nvPr/>
          </p:nvSpPr>
          <p:spPr>
            <a:xfrm>
              <a:off x="6393160" y="4695527"/>
              <a:ext cx="1800200" cy="461665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cap="flat">
              <a:solidFill>
                <a:schemeClr val="accent1"/>
              </a:solidFill>
              <a:prstDash val="dash"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Slut-workshop med</a:t>
              </a:r>
            </a:p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uddannelsesansvarlige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8049344" y="5157192"/>
              <a:ext cx="0" cy="360040"/>
            </a:xfrm>
            <a:prstGeom prst="straightConnector1">
              <a:avLst/>
            </a:prstGeom>
            <a:ln w="12700"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2792760" y="4077072"/>
            <a:ext cx="1224136" cy="276999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dirty="0" smtClean="0">
                <a:solidFill>
                  <a:srgbClr val="132A64"/>
                </a:solidFill>
              </a:rPr>
              <a:t>Survey</a:t>
            </a:r>
            <a:endParaRPr lang="da-DK" sz="1200" dirty="0">
              <a:solidFill>
                <a:srgbClr val="132A64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8265368" y="4695527"/>
            <a:ext cx="1440160" cy="821705"/>
            <a:chOff x="8265368" y="4695527"/>
            <a:chExt cx="1440160" cy="821705"/>
          </a:xfrm>
        </p:grpSpPr>
        <p:sp>
          <p:nvSpPr>
            <p:cNvPr id="47" name="TextBox 46"/>
            <p:cNvSpPr txBox="1"/>
            <p:nvPr/>
          </p:nvSpPr>
          <p:spPr>
            <a:xfrm>
              <a:off x="8265368" y="4695527"/>
              <a:ext cx="1440160" cy="461665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cap="flat">
              <a:solidFill>
                <a:schemeClr val="accent1"/>
              </a:solidFill>
              <a:prstDash val="dash"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Præsentation for</a:t>
              </a:r>
            </a:p>
            <a:p>
              <a:pPr algn="ctr"/>
              <a:r>
                <a:rPr lang="da-DK" sz="1200" dirty="0" smtClean="0">
                  <a:solidFill>
                    <a:srgbClr val="132A64"/>
                  </a:solidFill>
                </a:rPr>
                <a:t>fakultetsledelsen</a:t>
              </a:r>
              <a:endParaRPr lang="da-DK" sz="1200" dirty="0">
                <a:solidFill>
                  <a:srgbClr val="132A64"/>
                </a:solidFill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8697416" y="5157192"/>
              <a:ext cx="0" cy="360040"/>
            </a:xfrm>
            <a:prstGeom prst="straightConnector1">
              <a:avLst/>
            </a:prstGeom>
            <a:ln w="12700">
              <a:tailEnd type="stealth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8977034" y="3573016"/>
            <a:ext cx="736099" cy="1008112"/>
            <a:chOff x="8972505" y="3564632"/>
            <a:chExt cx="736099" cy="1008112"/>
          </a:xfrm>
        </p:grpSpPr>
        <p:sp>
          <p:nvSpPr>
            <p:cNvPr id="50" name="Rectangle 49"/>
            <p:cNvSpPr/>
            <p:nvPr/>
          </p:nvSpPr>
          <p:spPr>
            <a:xfrm flipV="1">
              <a:off x="8980919" y="3564632"/>
              <a:ext cx="716225" cy="1008112"/>
            </a:xfrm>
            <a:prstGeom prst="rect">
              <a:avLst/>
            </a:prstGeom>
            <a:noFill/>
            <a:ln>
              <a:solidFill>
                <a:srgbClr val="132A6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972505" y="3654350"/>
              <a:ext cx="736099" cy="846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700" b="1" dirty="0">
                  <a:solidFill>
                    <a:srgbClr val="132A64"/>
                  </a:solidFill>
                </a:rPr>
                <a:t>Uddannelser</a:t>
              </a:r>
            </a:p>
            <a:p>
              <a:pPr algn="ctr"/>
              <a:r>
                <a:rPr lang="da-DK" sz="700" b="1" dirty="0">
                  <a:solidFill>
                    <a:srgbClr val="132A64"/>
                  </a:solidFill>
                </a:rPr>
                <a:t>på ST</a:t>
              </a:r>
            </a:p>
            <a:p>
              <a:pPr algn="ctr"/>
              <a:endParaRPr lang="da-DK" sz="700" dirty="0" smtClean="0">
                <a:solidFill>
                  <a:srgbClr val="132A64"/>
                </a:solidFill>
              </a:endParaRPr>
            </a:p>
            <a:p>
              <a:pPr algn="ctr"/>
              <a:r>
                <a:rPr lang="da-DK" sz="700" dirty="0" smtClean="0">
                  <a:solidFill>
                    <a:srgbClr val="132A64"/>
                  </a:solidFill>
                </a:rPr>
                <a:t>Intern</a:t>
              </a:r>
            </a:p>
            <a:p>
              <a:pPr algn="ctr"/>
              <a:r>
                <a:rPr lang="da-DK" sz="700" dirty="0" smtClean="0">
                  <a:solidFill>
                    <a:srgbClr val="132A64"/>
                  </a:solidFill>
                </a:rPr>
                <a:t>rapport</a:t>
              </a:r>
            </a:p>
            <a:p>
              <a:pPr algn="ctr"/>
              <a:endParaRPr lang="da-DK" sz="700" dirty="0" smtClean="0">
                <a:solidFill>
                  <a:srgbClr val="132A64"/>
                </a:solidFill>
              </a:endParaRPr>
            </a:p>
            <a:p>
              <a:pPr algn="ctr"/>
              <a:r>
                <a:rPr lang="da-DK" sz="700" dirty="0" smtClean="0">
                  <a:solidFill>
                    <a:srgbClr val="132A64"/>
                  </a:solidFill>
                </a:rPr>
                <a:t>2015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848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31" grpId="0" animBg="1"/>
      <p:bldP spid="38" grpId="0" animBg="1"/>
      <p:bldP spid="39" grpId="0" animBg="1"/>
      <p:bldP spid="40" grpId="0" animBg="1"/>
      <p:bldP spid="41" grpId="0" animBg="1"/>
      <p:bldP spid="4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br>
              <a:rPr lang="en-US" dirty="0" smtClean="0"/>
            </a:br>
            <a:r>
              <a:rPr lang="en-US" sz="2400" dirty="0" smtClean="0"/>
              <a:t>Two Parts: Macro and </a:t>
            </a:r>
            <a:r>
              <a:rPr lang="en-US" sz="2400" dirty="0"/>
              <a:t>M</a:t>
            </a:r>
            <a:r>
              <a:rPr lang="en-US" sz="2400" dirty="0" smtClean="0"/>
              <a:t>icro </a:t>
            </a:r>
            <a:r>
              <a:rPr lang="en-US" sz="2400" dirty="0"/>
              <a:t>P</a:t>
            </a:r>
            <a:r>
              <a:rPr lang="en-US" sz="2400" dirty="0" smtClean="0"/>
              <a:t>erspective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8915400" cy="450148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Seven areas</a:t>
            </a:r>
          </a:p>
          <a:p>
            <a:pPr lvl="1"/>
            <a:r>
              <a:rPr lang="en-GB" sz="2200" b="1" dirty="0" smtClean="0"/>
              <a:t>Constructive alignment</a:t>
            </a:r>
            <a:r>
              <a:rPr lang="en-GB" sz="2200" dirty="0" smtClean="0"/>
              <a:t>: Does teaching forms match learning goals and assessment)?</a:t>
            </a:r>
          </a:p>
          <a:p>
            <a:pPr lvl="1"/>
            <a:r>
              <a:rPr lang="en-GB" sz="2200" b="1" dirty="0" smtClean="0"/>
              <a:t>Student alignment</a:t>
            </a:r>
            <a:r>
              <a:rPr lang="en-GB" sz="2200" dirty="0" smtClean="0"/>
              <a:t>: Are the student prepared for full profit of activities (e.g. group work, projects, etc.)?</a:t>
            </a:r>
          </a:p>
          <a:p>
            <a:pPr lvl="1"/>
            <a:r>
              <a:rPr lang="en-GB" sz="2200" b="1" dirty="0" smtClean="0"/>
              <a:t>Coherence</a:t>
            </a:r>
            <a:r>
              <a:rPr lang="en-GB" sz="2200" dirty="0" smtClean="0"/>
              <a:t>: How is coherence among components of a degree ensured?</a:t>
            </a:r>
          </a:p>
          <a:p>
            <a:pPr lvl="1"/>
            <a:r>
              <a:rPr lang="en-GB" sz="2200" b="1" dirty="0" smtClean="0"/>
              <a:t>Explicit development initiatives</a:t>
            </a:r>
            <a:r>
              <a:rPr lang="en-GB" sz="2200" dirty="0" smtClean="0"/>
              <a:t>: Are there specific initiatives in place for development of teaching and teaching skills?</a:t>
            </a:r>
          </a:p>
          <a:p>
            <a:pPr lvl="1"/>
            <a:r>
              <a:rPr lang="en-GB" sz="2200" b="1" dirty="0" smtClean="0"/>
              <a:t>Challenges</a:t>
            </a:r>
            <a:r>
              <a:rPr lang="en-GB" sz="2200" dirty="0" smtClean="0"/>
              <a:t>: What are the educational challenges at the department?</a:t>
            </a:r>
          </a:p>
          <a:p>
            <a:pPr lvl="1"/>
            <a:r>
              <a:rPr lang="en-GB" sz="2200" b="1" dirty="0" smtClean="0"/>
              <a:t>Pedagogical training</a:t>
            </a:r>
            <a:r>
              <a:rPr lang="en-GB" sz="2200" dirty="0" smtClean="0"/>
              <a:t>: Which training programs are initiated for teachers in the department?</a:t>
            </a:r>
          </a:p>
          <a:p>
            <a:pPr lvl="1"/>
            <a:r>
              <a:rPr lang="en-GB" sz="2200" b="1" dirty="0" smtClean="0"/>
              <a:t>Teaching-themed activities</a:t>
            </a:r>
            <a:r>
              <a:rPr lang="en-GB" sz="2200" dirty="0" smtClean="0"/>
              <a:t>: Which activities are implemented with (partly) themed around teaching?</a:t>
            </a:r>
          </a:p>
          <a:p>
            <a:pPr lvl="1"/>
            <a:endParaRPr lang="en-GB" sz="2200" dirty="0" smtClean="0"/>
          </a:p>
          <a:p>
            <a:r>
              <a:rPr lang="en-GB" dirty="0" smtClean="0"/>
              <a:t>Macro (‘uddannelsesansvarlig’): Primarily free response questions</a:t>
            </a:r>
          </a:p>
          <a:p>
            <a:pPr lvl="1"/>
            <a:r>
              <a:rPr lang="en-GB" dirty="0" smtClean="0"/>
              <a:t>More thorough and more time consuming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Micro (‘kursusansvarlig’): Primarily MCQ/Likert-scale</a:t>
            </a:r>
          </a:p>
          <a:p>
            <a:pPr lvl="1"/>
            <a:r>
              <a:rPr lang="en-GB" dirty="0" smtClean="0"/>
              <a:t>Simple to answer</a:t>
            </a:r>
          </a:p>
          <a:p>
            <a:pPr lvl="1"/>
            <a:r>
              <a:rPr lang="en-GB" dirty="0" smtClean="0"/>
              <a:t>Anonymous – only interested in aggregated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536" y="4077072"/>
            <a:ext cx="7632848" cy="720080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6536" y="4869160"/>
            <a:ext cx="7632848" cy="1008112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8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7338019" cy="1143000"/>
          </a:xfrm>
        </p:spPr>
        <p:txBody>
          <a:bodyPr/>
          <a:lstStyle/>
          <a:p>
            <a:r>
              <a:rPr lang="en-US" dirty="0" smtClean="0"/>
              <a:t>Some Remarks 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Ensuring optimal outcome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7800"/>
            <a:ext cx="7049988" cy="4645496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Quality assurance</a:t>
            </a:r>
          </a:p>
          <a:p>
            <a:pPr lvl="1"/>
            <a:r>
              <a:rPr lang="en-GB" dirty="0" smtClean="0"/>
              <a:t>Review of questionnaires by a few departments (‘uddannelsesansvarlige’)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Not a model competition</a:t>
            </a:r>
          </a:p>
          <a:p>
            <a:pPr lvl="1"/>
            <a:r>
              <a:rPr lang="en-GB" dirty="0" smtClean="0"/>
              <a:t>No benchmarking, no “grading”!</a:t>
            </a:r>
          </a:p>
          <a:p>
            <a:pPr lvl="1"/>
            <a:r>
              <a:rPr lang="en-GB" dirty="0" smtClean="0"/>
              <a:t>We are aiming for an </a:t>
            </a:r>
            <a:r>
              <a:rPr lang="en-GB" u="sng" dirty="0" smtClean="0"/>
              <a:t>honest self-evaluation</a:t>
            </a:r>
          </a:p>
          <a:p>
            <a:pPr lvl="1"/>
            <a:r>
              <a:rPr lang="en-GB" dirty="0" smtClean="0"/>
              <a:t>We want to provide the best possible groundwork for systematic and persistent modernization of teaching and educations</a:t>
            </a:r>
          </a:p>
          <a:p>
            <a:pPr lvl="1"/>
            <a:endParaRPr lang="en-GB" dirty="0"/>
          </a:p>
          <a:p>
            <a:r>
              <a:rPr lang="en-GB" dirty="0" smtClean="0"/>
              <a:t>CSE</a:t>
            </a:r>
          </a:p>
          <a:p>
            <a:pPr lvl="1"/>
            <a:r>
              <a:rPr lang="en-GB" dirty="0" smtClean="0"/>
              <a:t>Design of process and survey</a:t>
            </a:r>
          </a:p>
          <a:p>
            <a:pPr lvl="1"/>
            <a:r>
              <a:rPr lang="en-GB" dirty="0" smtClean="0"/>
              <a:t>Analysis of self-evaluations to identify common denominators (introductory chapter in the final report)</a:t>
            </a:r>
          </a:p>
        </p:txBody>
      </p:sp>
      <p:pic>
        <p:nvPicPr>
          <p:cNvPr id="6" name="Picture 5" descr="Screen Shot 2015-03-15 at 18.33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70856" y="2303332"/>
            <a:ext cx="1474632" cy="2520280"/>
          </a:xfrm>
          <a:prstGeom prst="rect">
            <a:avLst/>
          </a:prstGeom>
        </p:spPr>
      </p:pic>
      <p:pic>
        <p:nvPicPr>
          <p:cNvPr id="4" name="Picture 3" descr="Screen Shot 2015-03-15 at 18.23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094" y="2204864"/>
            <a:ext cx="196200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1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WPM$2831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E7F00"/>
      </a:accent1>
      <a:accent2>
        <a:srgbClr val="003D85"/>
      </a:accent2>
      <a:accent3>
        <a:srgbClr val="7AB51D"/>
      </a:accent3>
      <a:accent4>
        <a:srgbClr val="000000"/>
      </a:accent4>
      <a:accent5>
        <a:srgbClr val="FFFFFF"/>
      </a:accent5>
      <a:accent6>
        <a:srgbClr val="00ABA4"/>
      </a:accent6>
      <a:hlink>
        <a:srgbClr val="003D85"/>
      </a:hlink>
      <a:folHlink>
        <a:srgbClr val="7AB51D"/>
      </a:folHlink>
    </a:clrScheme>
    <a:fontScheme name="WPM$283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PM$283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PM$283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PM$283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PM$283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PM$283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PM$283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PM$283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10831</TotalTime>
  <Words>1975</Words>
  <Application>Microsoft Macintosh PowerPoint</Application>
  <PresentationFormat>A4 Paper (210x297 mm)</PresentationFormat>
  <Paragraphs>386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WPM$2831</vt:lpstr>
      <vt:lpstr>New Ways of Teaching  From naïve to smart use of technology</vt:lpstr>
      <vt:lpstr>Agenda</vt:lpstr>
      <vt:lpstr>Agenda</vt:lpstr>
      <vt:lpstr>Frontiers in Science Education 2012, 2014, ...</vt:lpstr>
      <vt:lpstr>Peer Instruction and Clickers Why?</vt:lpstr>
      <vt:lpstr>Peer Instruction and Clickers</vt:lpstr>
      <vt:lpstr>Effect of Active Learning </vt:lpstr>
      <vt:lpstr>A Few Derived Initiatives @ ST Remarkable Edu IT development @ ST</vt:lpstr>
      <vt:lpstr>Science to you</vt:lpstr>
      <vt:lpstr>Agenda</vt:lpstr>
      <vt:lpstr>The Times They Are A-Changin’ Challenges and opportunities</vt:lpstr>
      <vt:lpstr>New Technology as Game Changer</vt:lpstr>
      <vt:lpstr>The Traditional Approach Emphasis on dissemination</vt:lpstr>
      <vt:lpstr>Naïve Use of Technology New Ways of Dissemination</vt:lpstr>
      <vt:lpstr>Smart Use of Technology New Ways of Assimilation</vt:lpstr>
      <vt:lpstr>The essence of ”flipped classroom”</vt:lpstr>
      <vt:lpstr>Models and Methods for Edu IT SAMR and STREAM</vt:lpstr>
      <vt:lpstr>STREAMed Courses @ ST </vt:lpstr>
      <vt:lpstr>Astro Physics Results from a redesigned first year course (Q2)</vt:lpstr>
      <vt:lpstr>Agenda</vt:lpstr>
      <vt:lpstr>MOOCs Massive Open Online Course</vt:lpstr>
      <vt:lpstr>Misuse of Technology in Class ”Studerende hygger sig med netspil og Facebook under forelæsninger”</vt:lpstr>
      <vt:lpstr>Summary: New Ways of Teaching  </vt:lpstr>
      <vt:lpstr>New Ways of Teaching  From naïve to smart use of technology</vt:lpstr>
      <vt:lpstr>Agenda</vt:lpstr>
      <vt:lpstr>Review of Education @ ST An honest self evaluation</vt:lpstr>
      <vt:lpstr>Survey Two Parts: Macro and Micro Perspective</vt:lpstr>
      <vt:lpstr>Some Remarks  Ensuring optimal outcome</vt:lpstr>
    </vt:vector>
  </TitlesOfParts>
  <Company>MBI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MBI</dc:creator>
  <cp:lastModifiedBy>Michael E. Caspersen</cp:lastModifiedBy>
  <cp:revision>427</cp:revision>
  <cp:lastPrinted>2014-09-01T21:52:48Z</cp:lastPrinted>
  <dcterms:created xsi:type="dcterms:W3CDTF">2011-09-19T08:47:53Z</dcterms:created>
  <dcterms:modified xsi:type="dcterms:W3CDTF">2015-03-17T20:47:47Z</dcterms:modified>
</cp:coreProperties>
</file>